
<file path=[Content_Types].xml><?xml version="1.0" encoding="utf-8"?>
<Types xmlns="http://schemas.openxmlformats.org/package/2006/content-types">
  <Default Extension="png" ContentType="image/png"/>
  <Default Extension="jfif" ContentType="image/jpe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24" r:id="rId2"/>
    <p:sldId id="288" r:id="rId3"/>
    <p:sldId id="392" r:id="rId4"/>
    <p:sldId id="393" r:id="rId5"/>
    <p:sldId id="394" r:id="rId6"/>
    <p:sldId id="395" r:id="rId7"/>
    <p:sldId id="396" r:id="rId8"/>
    <p:sldId id="398" r:id="rId9"/>
    <p:sldId id="405" r:id="rId10"/>
    <p:sldId id="399" r:id="rId11"/>
    <p:sldId id="400" r:id="rId12"/>
    <p:sldId id="401" r:id="rId13"/>
    <p:sldId id="402" r:id="rId14"/>
    <p:sldId id="403" r:id="rId15"/>
    <p:sldId id="404" r:id="rId16"/>
    <p:sldId id="408" r:id="rId17"/>
    <p:sldId id="409" r:id="rId18"/>
    <p:sldId id="410" r:id="rId19"/>
    <p:sldId id="411" r:id="rId20"/>
    <p:sldId id="412" r:id="rId21"/>
    <p:sldId id="414" r:id="rId22"/>
    <p:sldId id="415" r:id="rId23"/>
    <p:sldId id="416" r:id="rId24"/>
    <p:sldId id="417" r:id="rId25"/>
    <p:sldId id="419" r:id="rId26"/>
    <p:sldId id="437" r:id="rId27"/>
    <p:sldId id="438" r:id="rId28"/>
    <p:sldId id="439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3" r:id="rId37"/>
    <p:sldId id="435" r:id="rId38"/>
    <p:sldId id="436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0" r:id="rId50"/>
    <p:sldId id="454" r:id="rId51"/>
    <p:sldId id="452" r:id="rId52"/>
    <p:sldId id="453" r:id="rId53"/>
    <p:sldId id="455" r:id="rId54"/>
    <p:sldId id="457" r:id="rId55"/>
    <p:sldId id="487" r:id="rId56"/>
    <p:sldId id="488" r:id="rId57"/>
    <p:sldId id="489" r:id="rId58"/>
    <p:sldId id="490" r:id="rId59"/>
    <p:sldId id="491" r:id="rId60"/>
    <p:sldId id="492" r:id="rId61"/>
    <p:sldId id="458" r:id="rId62"/>
    <p:sldId id="459" r:id="rId63"/>
    <p:sldId id="460" r:id="rId64"/>
    <p:sldId id="468" r:id="rId65"/>
    <p:sldId id="469" r:id="rId66"/>
    <p:sldId id="470" r:id="rId67"/>
    <p:sldId id="464" r:id="rId68"/>
    <p:sldId id="466" r:id="rId69"/>
    <p:sldId id="467" r:id="rId70"/>
    <p:sldId id="471" r:id="rId71"/>
    <p:sldId id="478" r:id="rId72"/>
    <p:sldId id="479" r:id="rId73"/>
    <p:sldId id="480" r:id="rId74"/>
    <p:sldId id="481" r:id="rId75"/>
    <p:sldId id="482" r:id="rId76"/>
    <p:sldId id="494" r:id="rId77"/>
    <p:sldId id="485" r:id="rId78"/>
    <p:sldId id="486" r:id="rId79"/>
  </p:sldIdLst>
  <p:sldSz cx="12192000" cy="6858000"/>
  <p:notesSz cx="6858000" cy="9144000"/>
  <p:embeddedFontLst>
    <p:embeddedFont>
      <p:font typeface="Cambria Math" panose="02040503050406030204" pitchFamily="18" charset="0"/>
      <p:regular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Roboto Condensed" panose="02000000000000000000" pitchFamily="2" charset="0"/>
      <p:regular r:id="rId91"/>
      <p:bold r:id="rId92"/>
      <p:italic r:id="rId93"/>
      <p:boldItalic r:id="rId94"/>
    </p:embeddedFont>
    <p:embeddedFont>
      <p:font typeface="Open Sans Semibold" panose="020B0706030804020204" pitchFamily="34" charset="0"/>
      <p:bold r:id="rId95"/>
      <p:boldItalic r:id="rId96"/>
    </p:embeddedFont>
    <p:embeddedFont>
      <p:font typeface="Segoe UI Black" panose="020B0A02040204020203" pitchFamily="34" charset="0"/>
      <p:bold r:id="rId97"/>
      <p:boldItalic r:id="rId98"/>
    </p:embeddedFont>
    <p:embeddedFont>
      <p:font typeface="Open Sans" panose="020B0606030504020204" pitchFamily="34" charset="0"/>
      <p:regular r:id="rId99"/>
      <p:bold r:id="rId100"/>
      <p:italic r:id="rId101"/>
      <p:boldItalic r:id="rId102"/>
    </p:embeddedFont>
    <p:embeddedFont>
      <p:font typeface="Wingdings 3" panose="05040102010807070707" pitchFamily="18" charset="2"/>
      <p:regular r:id="rId103"/>
    </p:embeddedFont>
    <p:embeddedFont>
      <p:font typeface="Roboto Condensed Light" panose="02000000000000000000" pitchFamily="2" charset="0"/>
      <p:regular r:id="rId104"/>
      <p:italic r:id="rId105"/>
    </p:embeddedFont>
    <p:embeddedFont>
      <p:font typeface="Wingdings 2" panose="05020102010507070707" pitchFamily="18" charset="2"/>
      <p:regular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F/TyTusS32GvQPlfZF82g==" hashData="ULOUlPJXInwzxIb97b43MNkhKPZBGohKB0bUtAhNnRzShWZZH69pHrW0qZOd/2r4s8svpluOuZptlazMWgAccA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AD1457"/>
    <a:srgbClr val="F9C5D7"/>
    <a:srgbClr val="3A6DB9"/>
    <a:srgbClr val="B84742"/>
    <a:srgbClr val="D4E9F8"/>
    <a:srgbClr val="008C9E"/>
    <a:srgbClr val="BFE2E7"/>
    <a:srgbClr val="F48CAF"/>
    <a:srgbClr val="F19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and Conquer 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 dirty="0" smtClean="0"/>
              <a:t>Analysis and Design of Algorithms </a:t>
            </a:r>
            <a:r>
              <a:rPr lang="en-US" sz="1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0.png"/><Relationship Id="rId11" Type="http://schemas.openxmlformats.org/officeDocument/2006/relationships/image" Target="../media/image104.png"/><Relationship Id="rId5" Type="http://schemas.openxmlformats.org/officeDocument/2006/relationships/image" Target="../media/image980.png"/><Relationship Id="rId10" Type="http://schemas.openxmlformats.org/officeDocument/2006/relationships/image" Target="../media/image103.png"/><Relationship Id="rId4" Type="http://schemas.openxmlformats.org/officeDocument/2006/relationships/image" Target="../media/image970.png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06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40801"/>
          </a:xfrm>
        </p:spPr>
        <p:txBody>
          <a:bodyPr/>
          <a:lstStyle/>
          <a:p>
            <a:r>
              <a:rPr lang="en-US" sz="5400" b="0" dirty="0" smtClean="0"/>
              <a:t>Unit-3:</a:t>
            </a:r>
            <a:r>
              <a:rPr lang="en-US" sz="5400" dirty="0" smtClean="0"/>
              <a:t>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b="0" dirty="0"/>
              <a:t>Divide and Conquer </a:t>
            </a:r>
            <a:r>
              <a:rPr lang="en-US" sz="5400" dirty="0" smtClean="0"/>
              <a:t>Algorithms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rupesh.vaishnav@darshan.ac.in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9428037452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Rupesh G. Vaishnav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13855"/>
            <a:ext cx="4572000" cy="734653"/>
          </a:xfrm>
        </p:spPr>
        <p:txBody>
          <a:bodyPr/>
          <a:lstStyle/>
          <a:p>
            <a:r>
              <a:rPr lang="en-US" sz="2000" b="1" dirty="0"/>
              <a:t>Analysis and Design of Algorithms 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Recurrence equation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The equation of degree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rgbClr val="AD1457"/>
                    </a:solidFill>
                  </a:rPr>
                  <a:t>characteristic equation </a:t>
                </a:r>
                <a:r>
                  <a:rPr lang="en-US" dirty="0"/>
                  <a:t>of the recurrence,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Which can be factorized as,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The solution of recurrence is given as, 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069541" y="4222376"/>
            <a:ext cx="2103120" cy="118872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Homogeneous Recurrence </a:t>
            </a:r>
            <a:r>
              <a:rPr lang="en-US" dirty="0" smtClean="0"/>
              <a:t>– Example 1 : </a:t>
            </a:r>
            <a:r>
              <a:rPr lang="en-US" dirty="0"/>
              <a:t>Fibonacci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Fibonacci </a:t>
                </a:r>
                <a:r>
                  <a:rPr lang="en-US" dirty="0" smtClean="0"/>
                  <a:t>series Iterative Algorithm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b="1" dirty="0" smtClean="0"/>
                  <a:t>Analysis of Iterative Algorithm: </a:t>
                </a:r>
                <a:r>
                  <a:rPr lang="en-US" dirty="0"/>
                  <a:t>If we count all arithmetic operations at unit cost; the instructions inside </a:t>
                </a:r>
                <a:r>
                  <a:rPr lang="en-US" i="1" dirty="0"/>
                  <a:t>for</a:t>
                </a:r>
                <a:r>
                  <a:rPr lang="en-US" dirty="0"/>
                  <a:t> loop take constant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The time taken by the for loop is bounded above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𝒏𝒄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 txBox="1">
            <a:spLocks/>
          </p:cNvSpPr>
          <p:nvPr/>
        </p:nvSpPr>
        <p:spPr>
          <a:xfrm>
            <a:off x="3831291" y="1501588"/>
            <a:ext cx="4529419" cy="2920287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fibiter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(n)</a:t>
            </a:r>
          </a:p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← 1; j ← 0;</a:t>
            </a:r>
          </a:p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for k ← 1 to n do</a:t>
            </a:r>
          </a:p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j ← 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+ j;</a:t>
            </a:r>
          </a:p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← j – 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 algn="l">
              <a:spcAft>
                <a:spcPts val="300"/>
              </a:spcAft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return j</a:t>
            </a:r>
            <a:endParaRPr lang="en-US" b="1" dirty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11788" y="2514600"/>
            <a:ext cx="365760" cy="36576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052482" y="6158753"/>
            <a:ext cx="1196789" cy="363071"/>
          </a:xfrm>
          <a:prstGeom prst="wedgeRoundRectCallout">
            <a:avLst>
              <a:gd name="adj1" fmla="val -13560"/>
              <a:gd name="adj2" fmla="val -93055"/>
              <a:gd name="adj3" fmla="val 16667"/>
            </a:avLst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Case 1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– Example 1 : Fibonacci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value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is large, then time needed to execute addition operation </a:t>
                </a:r>
                <a:r>
                  <a:rPr lang="en-US" dirty="0">
                    <a:solidFill>
                      <a:srgbClr val="AD1457"/>
                    </a:solidFill>
                  </a:rPr>
                  <a:t>increases linearly with the length of operand.</a:t>
                </a:r>
              </a:p>
              <a:p>
                <a:r>
                  <a:rPr lang="en-US" dirty="0"/>
                  <a:t>At the end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baseline="30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solidFill>
                      <a:srgbClr val="AD1457"/>
                    </a:solidFill>
                  </a:rPr>
                  <a:t> iteration</a:t>
                </a:r>
                <a:r>
                  <a:rPr lang="en-US" dirty="0"/>
                  <a:t>, the value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baseline="-25000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As per De </a:t>
                </a:r>
                <a:r>
                  <a:rPr lang="en-US" dirty="0" err="1"/>
                  <a:t>Moivre’s</a:t>
                </a:r>
                <a:r>
                  <a:rPr lang="en-US" dirty="0"/>
                  <a:t> formula the size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baseline="-25000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is in </a:t>
                </a:r>
                <a14:m>
                  <m:oMath xmlns:m="http://schemas.openxmlformats.org/officeDocument/2006/math">
                    <m:r>
                      <a:rPr lang="el-GR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.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30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𝒕𝒉</m:t>
                    </m:r>
                  </m:oMath>
                </a14:m>
                <a:r>
                  <a:rPr lang="en-US" dirty="0"/>
                  <a:t> iteration takes time in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.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be some constant such that this time is bounded above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time taken by </a:t>
                </a:r>
                <a:r>
                  <a:rPr lang="en-US" i="1" dirty="0" err="1"/>
                  <a:t>fibiter</a:t>
                </a:r>
                <a:r>
                  <a:rPr lang="en-US" dirty="0"/>
                  <a:t> algorithm is bounded above by,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l-GR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5903259" y="5620871"/>
            <a:ext cx="1196789" cy="363071"/>
          </a:xfrm>
          <a:prstGeom prst="wedgeRoundRectCallout">
            <a:avLst>
              <a:gd name="adj1" fmla="val -13560"/>
              <a:gd name="adj2" fmla="val -93055"/>
              <a:gd name="adj3" fmla="val 166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24242"/>
                </a:solidFill>
              </a:rPr>
              <a:t>Case 2</a:t>
            </a:r>
            <a:endParaRPr lang="en-US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– Example 1 : Fibonacci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Recursive Algorithm for Fibonacci series,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dirty="0" smtClean="0"/>
                  <a:t>The </a:t>
                </a:r>
                <a:r>
                  <a:rPr lang="it-IT" dirty="0"/>
                  <a:t>recurrence equation of above algorithm is given as,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recurrence can be re-written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characteristic polynomial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−1=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 txBox="1">
            <a:spLocks/>
          </p:cNvSpPr>
          <p:nvPr/>
        </p:nvSpPr>
        <p:spPr>
          <a:xfrm>
            <a:off x="1750423" y="1428462"/>
            <a:ext cx="8412480" cy="1580048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l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fibrec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(n)</a:t>
            </a:r>
          </a:p>
          <a:p>
            <a:pPr marL="0" indent="0" algn="l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b="1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&lt; 2 then return n</a:t>
            </a:r>
          </a:p>
          <a:p>
            <a:pPr marL="0" indent="0" algn="l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else return 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fibrec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(n – 1) + </a:t>
            </a:r>
            <a:r>
              <a:rPr lang="en-US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fibrec</a:t>
            </a:r>
            <a:r>
              <a:rPr lang="en-US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(n – 2)</a:t>
            </a:r>
            <a:endParaRPr lang="en-US" b="1" dirty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– Example 1 : Fibonacci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roots of characteristic polynomial,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−1=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The roots </a:t>
                </a:r>
                <a:r>
                  <a:rPr lang="en-US" dirty="0"/>
                  <a:t>are,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general solution is therefore of the form,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b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Substituting initial values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     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=1      (2)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Solving these equations, we obtain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896502" y="3061063"/>
                <a:ext cx="2201086" cy="118872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502" y="3061063"/>
                <a:ext cx="2201086" cy="11887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686800" y="968188"/>
                <a:ext cx="2991394" cy="1561653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2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2200" b="1" dirty="0" smtClean="0">
                  <a:solidFill>
                    <a:srgbClr val="AD1457"/>
                  </a:solidFill>
                </a:endParaRPr>
              </a:p>
              <a:p>
                <a:pPr algn="ctr"/>
                <a:r>
                  <a:rPr lang="en-US" sz="2200" dirty="0" smtClean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968188"/>
                <a:ext cx="2991394" cy="1561653"/>
              </a:xfrm>
              <a:prstGeom prst="roundRect">
                <a:avLst/>
              </a:prstGeom>
              <a:blipFill>
                <a:blip r:embed="rId4"/>
                <a:stretch>
                  <a:fillRect l="-203" r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03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– Example 1 : Fibonacci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Substituting the values of roots and constants in general solution,</a:t>
                </a:r>
              </a:p>
              <a:p>
                <a:pPr marL="0" indent="0">
                  <a:buNone/>
                </a:pPr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54451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sz="2400" b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………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Moivre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formula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r>
                  <a:rPr lang="en-US" dirty="0">
                    <a:solidFill>
                      <a:srgbClr val="AD1457"/>
                    </a:solidFill>
                  </a:rPr>
                  <a:t>Time taken for recursive Fibonacci algorithm grows </a:t>
                </a:r>
                <a:r>
                  <a:rPr lang="en-US" b="1" dirty="0" smtClean="0">
                    <a:solidFill>
                      <a:srgbClr val="AD1457"/>
                    </a:solidFill>
                  </a:rPr>
                  <a:t>Exponentially</a:t>
                </a:r>
                <a:r>
                  <a:rPr lang="en-US" b="1" dirty="0">
                    <a:solidFill>
                      <a:srgbClr val="AD1457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420240" y="3709467"/>
                <a:ext cx="2325189" cy="60089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  <m:sup>
                          <m:r>
                            <a:rPr lang="en-US" sz="28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40" y="3709467"/>
                <a:ext cx="2325189" cy="60089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8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 </a:t>
            </a:r>
            <a:r>
              <a:rPr lang="en-US" dirty="0"/>
              <a:t>: </a:t>
            </a:r>
            <a:r>
              <a:rPr lang="en-US" dirty="0" smtClean="0"/>
              <a:t>Tower of Hanoi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674569" y="1635712"/>
            <a:ext cx="548640" cy="274320"/>
          </a:xfrm>
          <a:prstGeom prst="rightArrow">
            <a:avLst/>
          </a:prstGeom>
          <a:gradFill flip="none" rotWithShape="1">
            <a:gsLst>
              <a:gs pos="31000">
                <a:schemeClr val="accent3"/>
              </a:gs>
              <a:gs pos="81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2" y="1386298"/>
            <a:ext cx="2743200" cy="77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92" y="1372978"/>
            <a:ext cx="2743200" cy="7997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651" y="1386298"/>
            <a:ext cx="2743200" cy="807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651" y="3428269"/>
            <a:ext cx="2743200" cy="7913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491" y="3438392"/>
            <a:ext cx="2743200" cy="7710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32" y="3438392"/>
            <a:ext cx="2743200" cy="810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8369" y="5298078"/>
            <a:ext cx="2743200" cy="777366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7758889" y="1635712"/>
            <a:ext cx="548640" cy="274320"/>
          </a:xfrm>
          <a:prstGeom prst="rightArrow">
            <a:avLst/>
          </a:prstGeom>
          <a:gradFill flip="none" rotWithShape="1">
            <a:gsLst>
              <a:gs pos="31000">
                <a:schemeClr val="accent3"/>
              </a:gs>
              <a:gs pos="81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9700900" y="2637197"/>
            <a:ext cx="548640" cy="274320"/>
          </a:xfrm>
          <a:prstGeom prst="rightArrow">
            <a:avLst/>
          </a:prstGeom>
          <a:gradFill flip="none" rotWithShape="1">
            <a:gsLst>
              <a:gs pos="31000">
                <a:schemeClr val="accent3"/>
              </a:gs>
              <a:gs pos="81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7767597" y="3706393"/>
            <a:ext cx="548640" cy="274320"/>
          </a:xfrm>
          <a:prstGeom prst="rightArrow">
            <a:avLst/>
          </a:prstGeom>
          <a:gradFill flip="none" rotWithShape="1">
            <a:gsLst>
              <a:gs pos="31000">
                <a:schemeClr val="accent3"/>
              </a:gs>
              <a:gs pos="81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739882" y="3706392"/>
            <a:ext cx="548640" cy="274320"/>
          </a:xfrm>
          <a:prstGeom prst="rightArrow">
            <a:avLst/>
          </a:prstGeom>
          <a:gradFill flip="none" rotWithShape="1">
            <a:gsLst>
              <a:gs pos="31000">
                <a:schemeClr val="accent3"/>
              </a:gs>
              <a:gs pos="81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ent-Up Arrow 28"/>
          <p:cNvSpPr/>
          <p:nvPr/>
        </p:nvSpPr>
        <p:spPr>
          <a:xfrm rot="5400000">
            <a:off x="1658982" y="4807131"/>
            <a:ext cx="1293223" cy="640080"/>
          </a:xfrm>
          <a:prstGeom prst="bentUpArrow">
            <a:avLst/>
          </a:prstGeom>
          <a:gradFill flip="none" rotWithShape="1">
            <a:gsLst>
              <a:gs pos="67000">
                <a:srgbClr val="3CA377"/>
              </a:gs>
              <a:gs pos="31000">
                <a:schemeClr val="accent3"/>
              </a:gs>
              <a:gs pos="94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36022" y="1018903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1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9868" y="1018903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2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03714" y="1018903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3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56410" y="4868092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1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0256" y="4868092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2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24102" y="4868092"/>
            <a:ext cx="914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tower 3</a:t>
            </a:r>
            <a:endParaRPr lang="en-US" b="1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28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: Tower of Hanoi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 smtClean="0"/>
                  <a:t>The number of movements of a ring required in the tower of Hanoi problem is given by,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equation can be written as,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To convert it into </a:t>
                </a:r>
                <a:r>
                  <a:rPr lang="en-US" dirty="0" smtClean="0"/>
                  <a:t>a homogeneous equation, multiply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Solving equations (1) and (2), we have now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03239" y="2811332"/>
            <a:ext cx="283464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Inhomogeneous equation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: Tower of Hanoi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characteristic polynomial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Whose roots are,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The general solution is therefore of the form,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Substituting initial values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(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Solving these linear equations we get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baseline="-25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baseline="-25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Therefore, </a:t>
                </a:r>
                <a:r>
                  <a:rPr lang="en-US" dirty="0"/>
                  <a:t>time complexity of tower of Hanoi problem is given as,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425836" y="5883770"/>
                <a:ext cx="3657600" cy="6400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36" y="5883770"/>
                <a:ext cx="3657600" cy="6400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445715" y="5877143"/>
            <a:ext cx="3657600" cy="6400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solidFill>
                <a:srgbClr val="AD1457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603993" y="727038"/>
                <a:ext cx="4297680" cy="4572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93" y="727038"/>
                <a:ext cx="429768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7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Recurrence </a:t>
            </a:r>
            <a:r>
              <a:rPr lang="en-US" dirty="0" smtClean="0"/>
              <a:t>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following recurrences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−6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−2                         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 startAt="2"/>
                </a:pPr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=0, 1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−8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−2 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9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Introduction to Recurrence Equation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Different methods to solve recurrence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Divide and Conquer Technique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Multiplying large Integers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Problem Solving using divide and conquer algorithm – 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Binary Search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Sorting (Merge Sort, Quick Sort)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Matrix Multiplication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en-US" dirty="0" smtClean="0"/>
              <a:t>Theorem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The master </a:t>
                </a:r>
                <a:r>
                  <a:rPr lang="en-US" dirty="0" smtClean="0"/>
                  <a:t>theorem </a:t>
                </a:r>
                <a:r>
                  <a:rPr lang="en-US" dirty="0"/>
                  <a:t>is a </a:t>
                </a:r>
                <a:r>
                  <a:rPr lang="en-US" b="1" dirty="0"/>
                  <a:t>cookbook method </a:t>
                </a:r>
                <a:r>
                  <a:rPr lang="en-US" dirty="0"/>
                  <a:t>for solving recurrences. </a:t>
                </a:r>
              </a:p>
              <a:p>
                <a:r>
                  <a:rPr lang="en-US" dirty="0"/>
                  <a:t>Suppose you have a recurrence of the form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5"/>
                  </a:solidFill>
                </a:endParaRPr>
              </a:p>
              <a:p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 smtClean="0"/>
              </a:p>
              <a:p>
                <a:r>
                  <a:rPr lang="en-US" b="1" dirty="0" smtClean="0"/>
                  <a:t>This </a:t>
                </a:r>
                <a:r>
                  <a:rPr lang="en-US" b="1" dirty="0"/>
                  <a:t>recurrence would arise in the analysis of a recursive algorithm.</a:t>
                </a:r>
              </a:p>
              <a:p>
                <a:r>
                  <a:rPr lang="en-US" dirty="0"/>
                  <a:t>When input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is large, the problem is divided up into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sub-problems each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. Sub-problems are solved recursively and results are recombined.</a:t>
                </a:r>
              </a:p>
              <a:p>
                <a:r>
                  <a:rPr lang="en-US" dirty="0"/>
                  <a:t> The work to split the problem into sub-problems and recombine the results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</a:rPr>
                  <a:t>.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22765" y="2732000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Number of sub-problems</a:t>
            </a:r>
            <a:endParaRPr lang="en-US" sz="2000" dirty="0">
              <a:solidFill>
                <a:srgbClr val="AD1457"/>
              </a:solidFill>
            </a:endParaRPr>
          </a:p>
        </p:txBody>
      </p:sp>
      <p:cxnSp>
        <p:nvCxnSpPr>
          <p:cNvPr id="5" name="Curved Connector 4"/>
          <p:cNvCxnSpPr>
            <a:endCxn id="4" idx="0"/>
          </p:cNvCxnSpPr>
          <p:nvPr/>
        </p:nvCxnSpPr>
        <p:spPr>
          <a:xfrm rot="10800000" flipV="1">
            <a:off x="4537166" y="2051864"/>
            <a:ext cx="989515" cy="680136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7" idx="1"/>
          </p:cNvCxnSpPr>
          <p:nvPr/>
        </p:nvCxnSpPr>
        <p:spPr>
          <a:xfrm rot="16200000" flipH="1">
            <a:off x="5886963" y="2281821"/>
            <a:ext cx="964724" cy="685798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12224" y="2753139"/>
            <a:ext cx="236220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Time required to solve a sub-problem</a:t>
            </a:r>
            <a:endParaRPr lang="en-US" sz="2000" dirty="0">
              <a:solidFill>
                <a:srgbClr val="AD145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6111" y="1128138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Time to divide &amp; recombine</a:t>
            </a:r>
            <a:endParaRPr lang="en-US" sz="2000" dirty="0">
              <a:solidFill>
                <a:srgbClr val="AD1457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7598700" y="1469808"/>
            <a:ext cx="1188720" cy="228599"/>
          </a:xfrm>
          <a:prstGeom prst="curvedConnector3">
            <a:avLst>
              <a:gd name="adj1" fmla="val -368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7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</a:t>
            </a:r>
            <a:r>
              <a:rPr lang="en-US" dirty="0" smtClean="0"/>
              <a:t>–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 So,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Case 2 applies: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𝒍𝒈𝒏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51314" y="5237260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06955" y="435996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28120" y="481716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37045" y="3047999"/>
            <a:ext cx="503582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03844" y="3001617"/>
            <a:ext cx="8229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0" y="3021495"/>
            <a:ext cx="2676939" cy="0"/>
          </a:xfrm>
          <a:prstGeom prst="lin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353" y="3872780"/>
            <a:ext cx="14630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Merge sort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AD14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– Example </a:t>
            </a:r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2: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1" dirty="0"/>
                  <a:t>Case 2 applies: the solution is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44137" y="5733838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65058" y="3868990"/>
            <a:ext cx="182880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10220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– Example </a:t>
            </a:r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 marL="857250" lvl="1" indent="-457200" algn="l">
                  <a:buFont typeface="+mj-lt"/>
                  <a:buAutoNum type="arabicPeriod" startAt="3"/>
                </a:pPr>
                <a:endParaRPr lang="en-US" b="1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ea typeface="Cambria Math" panose="02040503050406030204" pitchFamily="18" charset="0"/>
                  </a:rPr>
                  <a:t>Case 1 applies: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algn="l"/>
                <a:endParaRPr lang="en-US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37873" y="5720580"/>
            <a:ext cx="1920240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en-US" dirty="0" smtClean="0"/>
              <a:t>Theorem 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4: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5: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6: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)=9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(Summer 17, Summer 19)</a:t>
                </a:r>
              </a:p>
              <a:p>
                <a:r>
                  <a:rPr lang="en-US" dirty="0"/>
                  <a:t>Example 7: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+ 1   </m:t>
                    </m:r>
                  </m:oMath>
                </a14:m>
                <a:r>
                  <a:rPr lang="en-US" dirty="0"/>
                  <a:t>(Summer 17)</a:t>
                </a:r>
              </a:p>
              <a:p>
                <a:r>
                  <a:rPr lang="en-US" dirty="0"/>
                  <a:t>Example 8: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(Winter 18)</a:t>
                </a:r>
              </a:p>
              <a:p>
                <a:r>
                  <a:rPr lang="en-US" dirty="0"/>
                  <a:t>Example 9: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)=27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 +16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(Winter 19)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recurrence tree, each node represents the </a:t>
                </a:r>
                <a:r>
                  <a:rPr lang="en-US" b="1" dirty="0"/>
                  <a:t>cost of a single sub-problem</a:t>
                </a:r>
                <a:r>
                  <a:rPr lang="en-US" dirty="0"/>
                  <a:t> in the set of recursive function invocations. </a:t>
                </a:r>
              </a:p>
              <a:p>
                <a:r>
                  <a:rPr lang="en-US" dirty="0"/>
                  <a:t>We sum the </a:t>
                </a:r>
                <a:r>
                  <a:rPr lang="en-US" b="1" dirty="0"/>
                  <a:t>costs within each level </a:t>
                </a:r>
                <a:r>
                  <a:rPr lang="en-US" dirty="0"/>
                  <a:t>of the tree to obtain a set of per level costs.</a:t>
                </a:r>
              </a:p>
              <a:p>
                <a:r>
                  <a:rPr lang="en-US" dirty="0"/>
                  <a:t>Then we sum the all the </a:t>
                </a:r>
                <a:r>
                  <a:rPr lang="en-US" b="1" dirty="0"/>
                  <a:t>per level costs</a:t>
                </a:r>
                <a:r>
                  <a:rPr lang="en-US" dirty="0"/>
                  <a:t> to determine the total cost of all levels of the recursion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Here while solving recurrences, we </a:t>
                </a:r>
                <a:r>
                  <a:rPr lang="en-US" b="1" dirty="0"/>
                  <a:t>divide the problem </a:t>
                </a:r>
                <a:r>
                  <a:rPr lang="en-US" dirty="0"/>
                  <a:t>into sub-problems of  equal size.</a:t>
                </a:r>
              </a:p>
              <a:p>
                <a:r>
                  <a:rPr lang="en-US" alt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&gt;1 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a given function.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cost of </a:t>
                </a:r>
                <a:r>
                  <a:rPr lang="en-US" altLang="en-US" b="1" dirty="0"/>
                  <a:t>splitting or combining </a:t>
                </a:r>
                <a:r>
                  <a:rPr lang="en-US" altLang="en-US" dirty="0"/>
                  <a:t>the sub problems.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blipFill rotWithShape="0">
                <a:blip r:embed="rId4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blipFill rotWithShape="0">
                <a:blip r:embed="rId4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4" idx="3"/>
            <a:endCxn id="5" idx="0"/>
          </p:cNvCxnSpPr>
          <p:nvPr/>
        </p:nvCxnSpPr>
        <p:spPr>
          <a:xfrm flipH="1">
            <a:off x="4025083" y="4757467"/>
            <a:ext cx="68809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5"/>
            <a:endCxn id="6" idx="0"/>
          </p:cNvCxnSpPr>
          <p:nvPr/>
        </p:nvCxnSpPr>
        <p:spPr>
          <a:xfrm>
            <a:off x="5165785" y="4757467"/>
            <a:ext cx="74905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0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en-US" sz="2400" b="1" dirty="0" smtClean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every level.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The bottom level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nodes, each contributing the cost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We </a:t>
                </a:r>
                <a:r>
                  <a:rPr lang="en-US" sz="2400" dirty="0">
                    <a:solidFill>
                      <a:schemeClr val="bg1"/>
                    </a:solidFill>
                  </a:rPr>
                  <a:t>have    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……      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𝑡𝑖𝑚𝑒𝑠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fName>
                                <m: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r>
                  <a:rPr lang="en-US" sz="2400" b="1" dirty="0">
                    <a:solidFill>
                      <a:schemeClr val="bg1"/>
                    </a:solidFill>
                  </a:rPr>
                  <a:t>		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t="-648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  <a:blipFill>
                <a:blip r:embed="rId3"/>
                <a:stretch>
                  <a:fillRect l="-2222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0" idx="3"/>
            <a:endCxn id="11" idx="0"/>
          </p:cNvCxnSpPr>
          <p:nvPr/>
        </p:nvCxnSpPr>
        <p:spPr>
          <a:xfrm flipH="1">
            <a:off x="2346575" y="2130775"/>
            <a:ext cx="62344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12" idx="0"/>
          </p:cNvCxnSpPr>
          <p:nvPr/>
        </p:nvCxnSpPr>
        <p:spPr>
          <a:xfrm>
            <a:off x="3551935" y="2130775"/>
            <a:ext cx="68440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blipFill>
                <a:blip r:embed="rId8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blipFill>
                <a:blip r:embed="rId9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>
            <a:stCxn id="11" idx="3"/>
            <a:endCxn id="15" idx="0"/>
          </p:cNvCxnSpPr>
          <p:nvPr/>
        </p:nvCxnSpPr>
        <p:spPr>
          <a:xfrm flipH="1">
            <a:off x="1796319" y="3197575"/>
            <a:ext cx="259296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16" idx="0"/>
          </p:cNvCxnSpPr>
          <p:nvPr/>
        </p:nvCxnSpPr>
        <p:spPr>
          <a:xfrm>
            <a:off x="2637535" y="3197575"/>
            <a:ext cx="17641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blipFill>
                <a:blip r:embed="rId10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blipFill>
                <a:blip r:embed="rId11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2" idx="3"/>
            <a:endCxn id="19" idx="0"/>
          </p:cNvCxnSpPr>
          <p:nvPr/>
        </p:nvCxnSpPr>
        <p:spPr>
          <a:xfrm flipH="1">
            <a:off x="3745778" y="3197575"/>
            <a:ext cx="19959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20" idx="0"/>
          </p:cNvCxnSpPr>
          <p:nvPr/>
        </p:nvCxnSpPr>
        <p:spPr>
          <a:xfrm>
            <a:off x="4527295" y="3197575"/>
            <a:ext cx="301058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78828" y="2913240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46677" y="408412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</p:cNvCxnSpPr>
          <p:nvPr/>
        </p:nvCxnSpPr>
        <p:spPr>
          <a:xfrm flipH="1">
            <a:off x="1299034" y="4416775"/>
            <a:ext cx="206325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5"/>
          </p:cNvCxnSpPr>
          <p:nvPr/>
        </p:nvCxnSpPr>
        <p:spPr>
          <a:xfrm>
            <a:off x="2087279" y="4416775"/>
            <a:ext cx="12273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"/>
          </p:cNvCxnSpPr>
          <p:nvPr/>
        </p:nvCxnSpPr>
        <p:spPr>
          <a:xfrm flipH="1">
            <a:off x="2358585" y="4416775"/>
            <a:ext cx="164407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5"/>
          </p:cNvCxnSpPr>
          <p:nvPr/>
        </p:nvCxnSpPr>
        <p:spPr>
          <a:xfrm>
            <a:off x="3104912" y="4416775"/>
            <a:ext cx="94812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3"/>
          </p:cNvCxnSpPr>
          <p:nvPr/>
        </p:nvCxnSpPr>
        <p:spPr>
          <a:xfrm flipH="1">
            <a:off x="3334299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5"/>
          </p:cNvCxnSpPr>
          <p:nvPr/>
        </p:nvCxnSpPr>
        <p:spPr>
          <a:xfrm>
            <a:off x="4036738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3"/>
          </p:cNvCxnSpPr>
          <p:nvPr/>
        </p:nvCxnSpPr>
        <p:spPr>
          <a:xfrm flipH="1">
            <a:off x="4416874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5"/>
          </p:cNvCxnSpPr>
          <p:nvPr/>
        </p:nvCxnSpPr>
        <p:spPr>
          <a:xfrm>
            <a:off x="5119313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956407" y="5405647"/>
            <a:ext cx="82296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0"/>
          </p:cNvCxnSpPr>
          <p:nvPr/>
        </p:nvCxnSpPr>
        <p:spPr>
          <a:xfrm flipH="1" flipV="1">
            <a:off x="472058" y="1600058"/>
            <a:ext cx="0" cy="1430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</p:cNvCxnSpPr>
          <p:nvPr/>
        </p:nvCxnSpPr>
        <p:spPr>
          <a:xfrm flipH="1">
            <a:off x="472058" y="3492049"/>
            <a:ext cx="0" cy="1915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9520" y="5812972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33" grpId="0" animBg="1"/>
      <p:bldP spid="34" grpId="0" animBg="1"/>
      <p:bldP spid="35" grpId="0" animBg="1"/>
      <p:bldP spid="36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2: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dirty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every level. 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3/2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US" sz="2600" b="1" dirty="0">
                  <a:solidFill>
                    <a:schemeClr val="bg1"/>
                  </a:solidFill>
                </a:endParaRP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500" t="-648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02583" y="3631475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  <a:blipFill>
                <a:blip r:embed="rId3"/>
                <a:stretch>
                  <a:fillRect l="-108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blipFill>
                <a:blip r:embed="rId7"/>
                <a:stretch>
                  <a:fillRect l="-20000" t="-38211" r="-40769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blipFill>
                <a:blip r:embed="rId8"/>
                <a:stretch>
                  <a:fillRect l="-10769" t="-38211" r="-50000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45" idx="3"/>
            <a:endCxn id="46" idx="0"/>
          </p:cNvCxnSpPr>
          <p:nvPr/>
        </p:nvCxnSpPr>
        <p:spPr>
          <a:xfrm flipH="1">
            <a:off x="1653572" y="2910391"/>
            <a:ext cx="63960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5" idx="5"/>
            <a:endCxn id="47" idx="0"/>
          </p:cNvCxnSpPr>
          <p:nvPr/>
        </p:nvCxnSpPr>
        <p:spPr>
          <a:xfrm>
            <a:off x="2842768" y="2910391"/>
            <a:ext cx="70056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>
            <a:stCxn id="46" idx="3"/>
          </p:cNvCxnSpPr>
          <p:nvPr/>
        </p:nvCxnSpPr>
        <p:spPr>
          <a:xfrm flipH="1">
            <a:off x="1103316" y="3977191"/>
            <a:ext cx="275460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6" idx="5"/>
            <a:endCxn id="51" idx="0"/>
          </p:cNvCxnSpPr>
          <p:nvPr/>
        </p:nvCxnSpPr>
        <p:spPr>
          <a:xfrm>
            <a:off x="1928368" y="3977191"/>
            <a:ext cx="19258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>
            <a:stCxn id="47" idx="3"/>
            <a:endCxn id="54" idx="0"/>
          </p:cNvCxnSpPr>
          <p:nvPr/>
        </p:nvCxnSpPr>
        <p:spPr>
          <a:xfrm flipH="1">
            <a:off x="3052775" y="3977191"/>
            <a:ext cx="21576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7" idx="5"/>
            <a:endCxn id="55" idx="0"/>
          </p:cNvCxnSpPr>
          <p:nvPr/>
        </p:nvCxnSpPr>
        <p:spPr>
          <a:xfrm>
            <a:off x="3818128" y="3977191"/>
            <a:ext cx="317222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008237" y="3692856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585095" y="4876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28889" y="5196391"/>
            <a:ext cx="199631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78112" y="5196391"/>
            <a:ext cx="16175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1" idx="3"/>
          </p:cNvCxnSpPr>
          <p:nvPr/>
        </p:nvCxnSpPr>
        <p:spPr>
          <a:xfrm flipH="1">
            <a:off x="1688440" y="5196391"/>
            <a:ext cx="157713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1" idx="5"/>
          </p:cNvCxnSpPr>
          <p:nvPr/>
        </p:nvCxnSpPr>
        <p:spPr>
          <a:xfrm>
            <a:off x="2395745" y="5196391"/>
            <a:ext cx="133836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4" idx="3"/>
          </p:cNvCxnSpPr>
          <p:nvPr/>
        </p:nvCxnSpPr>
        <p:spPr>
          <a:xfrm flipH="1">
            <a:off x="2664155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4" idx="5"/>
          </p:cNvCxnSpPr>
          <p:nvPr/>
        </p:nvCxnSpPr>
        <p:spPr>
          <a:xfrm>
            <a:off x="3327571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5" idx="3"/>
          </p:cNvCxnSpPr>
          <p:nvPr/>
        </p:nvCxnSpPr>
        <p:spPr>
          <a:xfrm flipH="1">
            <a:off x="3746730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5" idx="5"/>
          </p:cNvCxnSpPr>
          <p:nvPr/>
        </p:nvCxnSpPr>
        <p:spPr>
          <a:xfrm>
            <a:off x="4410146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88891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8891" y="4251960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  <a:blipFill>
                <a:blip r:embed="rId13"/>
                <a:stretch>
                  <a:fillRect l="-3846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V="1">
            <a:off x="5529642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529641" y="4251960"/>
            <a:ext cx="0" cy="155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63690" y="477247"/>
            <a:ext cx="84114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930998" y="464184"/>
            <a:ext cx="117875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/>
      <p:bldP spid="43" grpId="0"/>
      <p:bldP spid="44" grpId="0"/>
      <p:bldP spid="45" grpId="0" animBg="1"/>
      <p:bldP spid="46" grpId="0" animBg="1"/>
      <p:bldP spid="47" grpId="0" animBg="1"/>
      <p:bldP spid="50" grpId="0" animBg="1"/>
      <p:bldP spid="51" grpId="0" animBg="1"/>
      <p:bldP spid="54" grpId="0" animBg="1"/>
      <p:bldP spid="55" grpId="0" animBg="1"/>
      <p:bldP spid="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baseline="30000" dirty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Sub-problem size at level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Cost of problem at level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Total cost,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endParaRPr lang="en-US" sz="2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r"/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r"/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500" t="-6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2847" y="5551715"/>
            <a:ext cx="2103120" cy="4572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 l="-22222" t="-28758" r="-35294" b="-58824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>
            <a:stCxn id="39" idx="3"/>
            <a:endCxn id="40" idx="0"/>
          </p:cNvCxnSpPr>
          <p:nvPr/>
        </p:nvCxnSpPr>
        <p:spPr>
          <a:xfrm flipH="1">
            <a:off x="1184338" y="2990289"/>
            <a:ext cx="59111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9" idx="5"/>
            <a:endCxn id="75" idx="0"/>
          </p:cNvCxnSpPr>
          <p:nvPr/>
        </p:nvCxnSpPr>
        <p:spPr>
          <a:xfrm>
            <a:off x="2422027" y="2990289"/>
            <a:ext cx="65207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>
            <a:stCxn id="40" idx="3"/>
            <a:endCxn id="78" idx="0"/>
          </p:cNvCxnSpPr>
          <p:nvPr/>
        </p:nvCxnSpPr>
        <p:spPr>
          <a:xfrm flipH="1">
            <a:off x="634082" y="4057089"/>
            <a:ext cx="226967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5"/>
            <a:endCxn id="79" idx="0"/>
          </p:cNvCxnSpPr>
          <p:nvPr/>
        </p:nvCxnSpPr>
        <p:spPr>
          <a:xfrm>
            <a:off x="1507627" y="4057089"/>
            <a:ext cx="14408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/>
              <p:cNvSpPr/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Oval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/>
              <p:cNvSpPr/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Oval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blipFill>
                <a:blip r:embed="rId9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>
            <a:stCxn id="75" idx="3"/>
            <a:endCxn id="82" idx="0"/>
          </p:cNvCxnSpPr>
          <p:nvPr/>
        </p:nvCxnSpPr>
        <p:spPr>
          <a:xfrm flipH="1">
            <a:off x="2583541" y="4057089"/>
            <a:ext cx="16726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5" idx="5"/>
            <a:endCxn id="83" idx="0"/>
          </p:cNvCxnSpPr>
          <p:nvPr/>
        </p:nvCxnSpPr>
        <p:spPr>
          <a:xfrm>
            <a:off x="3397387" y="4057089"/>
            <a:ext cx="268729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2148" y="3616656"/>
            <a:ext cx="10058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269348" y="487680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3"/>
          </p:cNvCxnSpPr>
          <p:nvPr/>
        </p:nvCxnSpPr>
        <p:spPr>
          <a:xfrm flipH="1">
            <a:off x="159456" y="5276289"/>
            <a:ext cx="151337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8" idx="5"/>
          </p:cNvCxnSpPr>
          <p:nvPr/>
        </p:nvCxnSpPr>
        <p:spPr>
          <a:xfrm>
            <a:off x="957371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9" idx="3"/>
          </p:cNvCxnSpPr>
          <p:nvPr/>
        </p:nvCxnSpPr>
        <p:spPr>
          <a:xfrm flipH="1">
            <a:off x="1226100" y="5276289"/>
            <a:ext cx="102326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9" idx="5"/>
          </p:cNvCxnSpPr>
          <p:nvPr/>
        </p:nvCxnSpPr>
        <p:spPr>
          <a:xfrm>
            <a:off x="1975004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2" idx="3"/>
          </p:cNvCxnSpPr>
          <p:nvPr/>
        </p:nvCxnSpPr>
        <p:spPr>
          <a:xfrm flipH="1">
            <a:off x="2142272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2" idx="5"/>
          </p:cNvCxnSpPr>
          <p:nvPr/>
        </p:nvCxnSpPr>
        <p:spPr>
          <a:xfrm>
            <a:off x="2906830" y="5276289"/>
            <a:ext cx="167268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3" idx="3"/>
          </p:cNvCxnSpPr>
          <p:nvPr/>
        </p:nvCxnSpPr>
        <p:spPr>
          <a:xfrm flipH="1">
            <a:off x="3242273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3" idx="5"/>
          </p:cNvCxnSpPr>
          <p:nvPr/>
        </p:nvCxnSpPr>
        <p:spPr>
          <a:xfrm>
            <a:off x="3989405" y="5276289"/>
            <a:ext cx="133911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  <a:blipFill>
                <a:blip r:embed="rId10"/>
                <a:stretch>
                  <a:fillRect l="-31333" t="-123684" r="-53333" b="-1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>
          <a:xfrm>
            <a:off x="5159800" y="5276289"/>
            <a:ext cx="0" cy="5911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  <a:blipFill>
                <a:blip r:embed="rId11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  <a:blipFill>
                <a:blip r:embed="rId12"/>
                <a:stretch>
                  <a:fillRect l="-31333" t="-125333" r="-53333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3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9" grpId="0" animBg="1"/>
      <p:bldP spid="40" grpId="0" animBg="1"/>
      <p:bldP spid="75" grpId="0" animBg="1"/>
      <p:bldP spid="78" grpId="0" animBg="1"/>
      <p:bldP spid="79" grpId="0" animBg="1"/>
      <p:bldP spid="82" grpId="0" animBg="1"/>
      <p:bldP spid="83" grpId="0" animBg="1"/>
      <p:bldP spid="96" grpId="0"/>
      <p:bldP spid="98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</a:t>
                </a:r>
                <a:r>
                  <a:rPr lang="en-US" dirty="0" smtClean="0"/>
                  <a:t>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</a:t>
                </a:r>
                <a:r>
                  <a:rPr lang="en-US" dirty="0" smtClean="0"/>
                  <a:t>2: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r>
                  <a:rPr lang="en-US" dirty="0"/>
                  <a:t>Example </a:t>
                </a:r>
                <a:r>
                  <a:rPr lang="en-US" dirty="0" smtClean="0"/>
                  <a:t>3: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Example</m:t>
                    </m:r>
                    <m:r>
                      <m:rPr>
                        <m:nor/>
                      </m:rPr>
                      <a:rPr lang="en-US" dirty="0"/>
                      <m:t> 4: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4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 </a:t>
            </a:r>
            <a:r>
              <a:rPr lang="en-US" dirty="0"/>
              <a:t>Equation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 (D&amp;C) Technique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useful algorithms are </a:t>
            </a:r>
            <a:r>
              <a:rPr lang="en-US" dirty="0">
                <a:solidFill>
                  <a:srgbClr val="AD1457"/>
                </a:solidFill>
              </a:rPr>
              <a:t>recursive in structure</a:t>
            </a:r>
            <a:r>
              <a:rPr lang="en-US" dirty="0"/>
              <a:t>: to solve a given problem, they call themselves recursively one or more times.</a:t>
            </a:r>
          </a:p>
          <a:p>
            <a:r>
              <a:rPr lang="en-US" dirty="0"/>
              <a:t>These algorithms typically follow a </a:t>
            </a:r>
            <a:r>
              <a:rPr lang="en-US" dirty="0">
                <a:solidFill>
                  <a:srgbClr val="AD1457"/>
                </a:solidFill>
              </a:rPr>
              <a:t>divide-and-conquer</a:t>
            </a:r>
            <a:r>
              <a:rPr lang="en-US" dirty="0"/>
              <a:t> approach:</a:t>
            </a:r>
          </a:p>
          <a:p>
            <a:r>
              <a:rPr lang="en-US" dirty="0"/>
              <a:t>The divide-and-conquer approach involves </a:t>
            </a:r>
            <a:r>
              <a:rPr lang="en-US" dirty="0">
                <a:solidFill>
                  <a:srgbClr val="AD1457"/>
                </a:solidFill>
              </a:rPr>
              <a:t>three steps </a:t>
            </a:r>
            <a:r>
              <a:rPr lang="en-US" dirty="0"/>
              <a:t>at each level of the recursion: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Divide: </a:t>
            </a:r>
            <a:r>
              <a:rPr lang="en-US" dirty="0"/>
              <a:t>Break the problem into several sub problems that are similar to the original problem but smaller in size.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Conquer: </a:t>
            </a:r>
            <a:r>
              <a:rPr lang="en-US" dirty="0"/>
              <a:t>Solve the sub problems recursively. If the sub problem sizes are small enough, just solve the sub problems in a straightforward manner.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Combine: </a:t>
            </a:r>
            <a:r>
              <a:rPr lang="en-US" dirty="0"/>
              <a:t>Combine these solutions to create a solution to the original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D&amp;C Running Time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/>
                  <a:t>running-time analysis </a:t>
                </a:r>
                <a:r>
                  <a:rPr lang="en-US" dirty="0"/>
                  <a:t>of such divide-and-conquer (D&amp;C) algorithms is almost automatic.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time required by D&amp;C </a:t>
                </a:r>
                <a:r>
                  <a:rPr lang="en-US" dirty="0"/>
                  <a:t>on instances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b="1" dirty="0"/>
                  <a:t>total time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taken by this divide-and-conquer algorithm is given by recurrence equation,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The solution of equation is given as,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power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en-US" sz="2400" b="1" dirty="0" smtClean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𝐚𝐓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algn="ctr"/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Search is an extremely well-known instance of </a:t>
                </a:r>
                <a:r>
                  <a:rPr lang="en-US" b="1" dirty="0"/>
                  <a:t>divide-and-conquer</a:t>
                </a:r>
                <a:r>
                  <a:rPr lang="en-US" dirty="0"/>
                  <a:t> approach.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[1 . . .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be an array of </a:t>
                </a:r>
                <a:r>
                  <a:rPr lang="en-US" b="1" dirty="0"/>
                  <a:t>increasing sorted order</a:t>
                </a:r>
                <a:r>
                  <a:rPr lang="en-US" dirty="0"/>
                  <a:t>; that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whenever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some number. The problem consists of </a:t>
                </a:r>
                <a:r>
                  <a:rPr lang="en-US" b="1" dirty="0"/>
                  <a:t>finding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if it is there.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not in the array, then we want to find </a:t>
                </a:r>
                <a:r>
                  <a:rPr lang="en-US" b="1" dirty="0"/>
                  <a:t>the position </a:t>
                </a:r>
                <a:r>
                  <a:rPr lang="en-US" dirty="0"/>
                  <a:t>where it might be inserted.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23302"/>
              </p:ext>
            </p:extLst>
          </p:nvPr>
        </p:nvGraphicFramePr>
        <p:xfrm>
          <a:off x="2392680" y="1881158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Input: sorted array of integer values. 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blipFill>
                <a:blip r:embed="rId2"/>
                <a:stretch>
                  <a:fillRect l="-177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90281"/>
              </p:ext>
            </p:extLst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5672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Line 1042"/>
          <p:cNvSpPr>
            <a:spLocks noChangeShapeType="1"/>
          </p:cNvSpPr>
          <p:nvPr/>
        </p:nvSpPr>
        <p:spPr bwMode="auto">
          <a:xfrm>
            <a:off x="609599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043"/>
          <p:cNvSpPr txBox="1">
            <a:spLocks noChangeArrowheads="1"/>
          </p:cNvSpPr>
          <p:nvPr/>
        </p:nvSpPr>
        <p:spPr bwMode="auto">
          <a:xfrm>
            <a:off x="4321127" y="5963536"/>
            <a:ext cx="3567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</p:spTree>
    <p:extLst>
      <p:ext uri="{BB962C8B-B14F-4D97-AF65-F5344CB8AC3E}">
        <p14:creationId xmlns:p14="http://schemas.microsoft.com/office/powerpoint/2010/main" val="27414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21894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1905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2: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18494"/>
              </p:ext>
            </p:extLst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6067865" y="2410657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043"/>
              <p:cNvSpPr txBox="1">
                <a:spLocks noChangeArrowheads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&lt; midpoint </a:t>
                </a:r>
                <a:r>
                  <a:rPr lang="en-US" altLang="en-US" sz="2400" dirty="0" smtClean="0"/>
                  <a:t>value?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17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921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56554" y="31003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042"/>
          <p:cNvSpPr txBox="1">
            <a:spLocks noChangeArrowheads="1"/>
          </p:cNvSpPr>
          <p:nvPr/>
        </p:nvSpPr>
        <p:spPr bwMode="auto">
          <a:xfrm>
            <a:off x="951822" y="6015334"/>
            <a:ext cx="61264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Search for the target in the area before midpoint</a:t>
            </a:r>
            <a:r>
              <a:rPr lang="en-US" altLang="en-US" sz="2400" dirty="0" smtClean="0"/>
              <a:t>. </a:t>
            </a:r>
            <a:endParaRPr lang="en-US" altLang="en-US" sz="2400" dirty="0"/>
          </a:p>
        </p:txBody>
      </p:sp>
      <p:sp>
        <p:nvSpPr>
          <p:cNvPr id="19" name="AutoShape 1043"/>
          <p:cNvSpPr>
            <a:spLocks/>
          </p:cNvSpPr>
          <p:nvPr/>
        </p:nvSpPr>
        <p:spPr bwMode="auto">
          <a:xfrm rot="16200000">
            <a:off x="3748362" y="4030415"/>
            <a:ext cx="533400" cy="3259183"/>
          </a:xfrm>
          <a:prstGeom prst="leftBrace">
            <a:avLst>
              <a:gd name="adj1" fmla="val 42857"/>
              <a:gd name="adj2" fmla="val 50000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043"/>
              <p:cNvSpPr txBox="1">
                <a:spLocks noChangeArrowheads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= midpoint value? 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No.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20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333" b="-32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7174164" y="3149643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7" grpId="0" animBg="1"/>
      <p:bldP spid="18" grpId="0"/>
      <p:bldP spid="19" grpId="0" animBg="1"/>
      <p:bldP spid="20" grpId="0" animBg="1"/>
      <p:bldP spid="20" grpId="1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5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4: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3625110" y="2449846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043"/>
          <p:cNvSpPr txBox="1">
            <a:spLocks noChangeArrowheads="1"/>
          </p:cNvSpPr>
          <p:nvPr/>
        </p:nvSpPr>
        <p:spPr bwMode="auto">
          <a:xfrm>
            <a:off x="2009001" y="3089707"/>
            <a:ext cx="3383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043"/>
              <p:cNvSpPr txBox="1">
                <a:spLocks noChangeArrowheads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&gt; </a:t>
                </a:r>
                <a:r>
                  <a:rPr lang="en-US" altLang="en-US" sz="2400" dirty="0" smtClean="0"/>
                  <a:t>value </a:t>
                </a:r>
                <a:r>
                  <a:rPr lang="en-US" altLang="en-US" sz="2400" dirty="0"/>
                  <a:t>of midpoint?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1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blipFill>
                <a:blip r:embed="rId3"/>
                <a:stretch>
                  <a:fillRect l="-341" t="-9211" r="-68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360098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0" grpId="0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58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62606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xmlns="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4437011" y="5353522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044"/>
              <p:cNvSpPr txBox="1">
                <a:spLocks noChangeArrowheads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dirty="0"/>
                  <a:t>Search for the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in the area after midpoint.</a:t>
                </a:r>
              </a:p>
              <a:p>
                <a:pPr algn="ctr"/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 Box 10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blipFill>
                <a:blip r:embed="rId3"/>
                <a:stretch>
                  <a:fillRect l="-1724" t="-9333" r="-1839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045"/>
          <p:cNvSpPr>
            <a:spLocks/>
          </p:cNvSpPr>
          <p:nvPr/>
        </p:nvSpPr>
        <p:spPr bwMode="auto">
          <a:xfrm rot="16200000">
            <a:off x="4734197" y="1690551"/>
            <a:ext cx="248194" cy="1674223"/>
          </a:xfrm>
          <a:prstGeom prst="leftBrace">
            <a:avLst>
              <a:gd name="adj1" fmla="val 14286"/>
              <a:gd name="adj2" fmla="val 51429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45"/>
              <p:cNvSpPr txBox="1">
                <a:spLocks noChangeArrowheads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Find approximate midpoint.</a:t>
                </a:r>
              </a:p>
              <a:p>
                <a:r>
                  <a:rPr lang="en-US" altLang="en-US" sz="2400" dirty="0" smtClean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= </a:t>
                </a:r>
                <a:r>
                  <a:rPr lang="en-US" altLang="en-US" sz="2400" dirty="0"/>
                  <a:t>midpoint </a:t>
                </a:r>
                <a:r>
                  <a:rPr lang="en-US" altLang="en-US" sz="2400" dirty="0" smtClean="0"/>
                  <a:t>value? 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4" name="Text Box 10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blipFill>
                <a:blip r:embed="rId4"/>
                <a:stretch>
                  <a:fillRect l="-2676" t="-5147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5556068" y="6248400"/>
            <a:ext cx="666206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2" grpId="0" animBg="1"/>
      <p:bldP spid="18" grpId="0"/>
      <p:bldP spid="19" grpId="0" animBg="1"/>
      <p:bldP spid="24" grpId="0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Iterative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biniter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if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&gt; T[n] then return n+1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err="1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1; 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n;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while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&lt; j do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k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(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+ j ) ÷ 2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if 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≤ T [k]  then  j ← k 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else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← k + 1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07661" y="167640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07661" y="2223414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6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07661" y="2770428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7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07661" y="3864456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32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07661" y="441147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07661" y="4958483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53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07661" y="3317442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11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315306" y="17526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AD1457"/>
                </a:solidFill>
              </a:rPr>
              <a:t>i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15306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AD1457"/>
                </a:solidFill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blipFill>
                <a:blip r:embed="rId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0302243" y="3350622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k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28952" y="3562999"/>
            <a:ext cx="4572000" cy="5219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15305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j</a:t>
            </a:r>
            <a:endParaRPr lang="en-US" sz="2800" b="1" dirty="0">
              <a:solidFill>
                <a:srgbClr val="AD1457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772506" y="3312578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72506" y="3856704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blipFill>
                <a:blip r:embed="rId4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00026 -0.2467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00065 0.06365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3222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algorithms (divide and conquer) are </a:t>
            </a:r>
            <a:r>
              <a:rPr lang="en-US" dirty="0">
                <a:solidFill>
                  <a:srgbClr val="AD1457"/>
                </a:solidFill>
              </a:rPr>
              <a:t>recursive</a:t>
            </a:r>
            <a:r>
              <a:rPr lang="en-US" dirty="0"/>
              <a:t> in nature. </a:t>
            </a:r>
          </a:p>
          <a:p>
            <a:r>
              <a:rPr lang="en-US" dirty="0"/>
              <a:t>When we analyze them, we get a </a:t>
            </a:r>
            <a:r>
              <a:rPr lang="en-US" dirty="0">
                <a:solidFill>
                  <a:srgbClr val="AD1457"/>
                </a:solidFill>
              </a:rPr>
              <a:t>recurrence relation </a:t>
            </a:r>
            <a:r>
              <a:rPr lang="en-US" dirty="0"/>
              <a:t>for time complexity. </a:t>
            </a:r>
          </a:p>
          <a:p>
            <a:r>
              <a:rPr lang="en-US" dirty="0"/>
              <a:t>We get running time as a function of 𝒏 (input size) and we get the running time </a:t>
            </a:r>
            <a:r>
              <a:rPr lang="en-US" dirty="0">
                <a:solidFill>
                  <a:srgbClr val="AD1457"/>
                </a:solidFill>
              </a:rPr>
              <a:t>on inputs of smaller sizes.</a:t>
            </a:r>
          </a:p>
          <a:p>
            <a:r>
              <a:rPr lang="en-US" dirty="0"/>
              <a:t>A recurrence is a </a:t>
            </a:r>
            <a:r>
              <a:rPr lang="en-US" dirty="0">
                <a:solidFill>
                  <a:srgbClr val="AD1457"/>
                </a:solidFill>
              </a:rPr>
              <a:t>recursive description of a function</a:t>
            </a:r>
            <a:r>
              <a:rPr lang="en-US" dirty="0"/>
              <a:t>, or a description of a function in terms of </a:t>
            </a:r>
            <a:r>
              <a:rPr lang="en-US" dirty="0" smtClean="0"/>
              <a:t>itself. </a:t>
            </a:r>
          </a:p>
          <a:p>
            <a:r>
              <a:rPr lang="en-US" dirty="0"/>
              <a:t>A recurrence relation </a:t>
            </a:r>
            <a:r>
              <a:rPr lang="en-US" dirty="0" smtClean="0">
                <a:solidFill>
                  <a:srgbClr val="AD1457"/>
                </a:solidFill>
              </a:rPr>
              <a:t>recursively </a:t>
            </a:r>
            <a:r>
              <a:rPr lang="en-US" dirty="0">
                <a:solidFill>
                  <a:srgbClr val="AD1457"/>
                </a:solidFill>
              </a:rPr>
              <a:t>defines a sequence </a:t>
            </a:r>
            <a:r>
              <a:rPr lang="en-US" dirty="0"/>
              <a:t>where the next term is a function of the previous </a:t>
            </a:r>
            <a:r>
              <a:rPr lang="en-US" dirty="0" smtClean="0"/>
              <a:t>terms.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Binary Search – Recursive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binsearch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 0 or x &gt; T[n] then return n + 1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,…,j],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j then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400" b="1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 ← (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 ÷ 2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if x ≤ T[k] then 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,…,k],x)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(T[k + 1,…,j], x</a:t>
            </a:r>
            <a:r>
              <a:rPr lang="en-US" sz="2400" b="1" dirty="0" smtClean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9C5D7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96148" y="3589406"/>
            <a:ext cx="457200" cy="457200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2304" y="4038598"/>
            <a:ext cx="914400" cy="38100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time required for a call on </a:t>
                </a:r>
                <a:r>
                  <a:rPr lang="en-US" dirty="0" err="1"/>
                  <a:t>binrec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),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+ 1 </m:t>
                    </m:r>
                  </m:oMath>
                </a14:m>
                <a:r>
                  <a:rPr lang="en-US" dirty="0"/>
                  <a:t>is the number of elements </a:t>
                </a:r>
                <a:r>
                  <a:rPr lang="en-US" b="1" dirty="0"/>
                  <a:t>still under consideration </a:t>
                </a:r>
                <a:r>
                  <a:rPr lang="en-US" dirty="0"/>
                  <a:t>in the search.</a:t>
                </a:r>
              </a:p>
              <a:p>
                <a:r>
                  <a:rPr lang="en-US" dirty="0"/>
                  <a:t>The recurrence equation is given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Comparing this to the general template for divide and conquer algorithm,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complexity of binary search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12942" y="3685096"/>
            <a:ext cx="1280160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69" y="4063594"/>
            <a:ext cx="5011271" cy="1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Demonstrate 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[3 / 4</a:t>
                </a:r>
                <a:r>
                  <a:rPr lang="en-US" dirty="0" smtClean="0"/>
                  <a:t>]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2, 5, 8, 12, 16, 23, 38, 56, 72, 91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 smtClean="0"/>
                  <a:t>Explain </a:t>
                </a:r>
                <a:r>
                  <a:rPr lang="en-US" dirty="0"/>
                  <a:t>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[7]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10, 15, 18, 26, 27, 31, 38, 45, 59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sorted array of distinct integers. Give an algorithm that can find an index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provided such an index exists. Prove that your algorithm takes time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the worst case</a:t>
                </a:r>
                <a:r>
                  <a:rPr lang="en-US" dirty="0" smtClean="0"/>
                  <a:t>.</a:t>
                </a:r>
                <a:endParaRPr lang="en-US" sz="2800" dirty="0">
                  <a:solidFill>
                    <a:srgbClr val="0066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Multiplying </a:t>
            </a:r>
            <a:r>
              <a:rPr lang="en-US" dirty="0"/>
              <a:t>Large </a:t>
            </a:r>
            <a:r>
              <a:rPr lang="en-US" dirty="0" smtClean="0"/>
              <a:t>Integers – 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Multiplying two 𝑛 digit large integers using </a:t>
                </a:r>
                <a:r>
                  <a:rPr lang="en-US" dirty="0">
                    <a:solidFill>
                      <a:srgbClr val="AD1457"/>
                    </a:solidFill>
                  </a:rPr>
                  <a:t>divide and conquer method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Example: Multiplication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𝟗𝟖𝟏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𝟏𝟐𝟑𝟒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Convert both the numbers into same length nos. and split each operand into two parts: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 smtClean="0"/>
                  <a:t>We </a:t>
                </a:r>
                <a:r>
                  <a:rPr lang="en-US" dirty="0"/>
                  <a:t>can write as,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408999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709191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blipFill>
                <a:blip r:embed="rId9"/>
                <a:stretch>
                  <a:fillRect l="-132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900+81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en-US" sz="24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981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blipFill>
                <a:blip r:embed="rId11"/>
                <a:stretch>
                  <a:fillRect b="-8949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9" idx="0"/>
          </p:cNvCxnSpPr>
          <p:nvPr/>
        </p:nvCxnSpPr>
        <p:spPr>
          <a:xfrm flipH="1">
            <a:off x="36445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5010" y="2804161"/>
            <a:ext cx="310453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 flipH="1">
            <a:off x="69973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>
            <a:off x="8140339" y="2804161"/>
            <a:ext cx="36576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the required product can be computed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0981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×1234=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1080000 + 127800 + 2754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1210554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above procedure still needs </a:t>
                </a:r>
                <a:r>
                  <a:rPr lang="en-US" b="1" dirty="0">
                    <a:solidFill>
                      <a:srgbClr val="AD1457"/>
                    </a:solidFill>
                  </a:rPr>
                  <a:t>four half-size multiplications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computation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:r>
                  <a:rPr lang="en-US" dirty="0"/>
                  <a:t>can be done as,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Only </a:t>
                </a:r>
                <a:r>
                  <a:rPr lang="en-US" b="1" dirty="0">
                    <a:solidFill>
                      <a:srgbClr val="AD1457"/>
                    </a:solidFill>
                  </a:rPr>
                  <a:t>one</a:t>
                </a:r>
                <a:r>
                  <a:rPr lang="en-US" dirty="0"/>
                  <a:t> multiplication is required instead of two.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381395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110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254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92291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113818" y="4062542"/>
            <a:ext cx="27432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051301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8662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27500" y="4021283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879512" y="4032272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2"/>
            <a:endCxn id="18" idx="0"/>
          </p:cNvCxnSpPr>
          <p:nvPr/>
        </p:nvCxnSpPr>
        <p:spPr>
          <a:xfrm>
            <a:off x="6080974" y="4406748"/>
            <a:ext cx="2189889" cy="8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 flipH="1">
            <a:off x="8270863" y="4417737"/>
            <a:ext cx="962123" cy="87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36466" y="5297694"/>
            <a:ext cx="2268794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Additional terms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5841145" y="1556167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33133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10" grpId="0"/>
      <p:bldP spid="11" grpId="0" animBg="1"/>
      <p:bldP spid="14" grpId="0" animBg="1"/>
      <p:bldP spid="15" grpId="0" animBg="1"/>
      <p:bldP spid="18" grpId="0" animBg="1"/>
      <p:bldP spid="19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we can compute the required product as follows: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𝟏𝟎𝟖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blipFill>
                <a:blip r:embed="rId2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𝟐𝟕𝟓𝟒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𝟒𝟔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𝟒𝟏𝟒𝟎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981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1234 = 10</m:t>
                      </m:r>
                      <m:r>
                        <a:rPr lang="en-US" sz="2400" i="1" baseline="30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1080000 + 127800 + 2754</m:t>
                      </m:r>
                    </m:oMath>
                  </m:oMathPara>
                </a14:m>
                <a:endParaRPr lang="pl-PL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1210554.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6854156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343400" y="2554941"/>
            <a:ext cx="1828800" cy="15464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97188" y="3106271"/>
            <a:ext cx="4894730" cy="9816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4" grpId="1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981 × 1234 can be reduced to </a:t>
                </a:r>
                <a:r>
                  <a:rPr lang="en-US" b="1" dirty="0"/>
                  <a:t>three multiplications </a:t>
                </a:r>
                <a:r>
                  <a:rPr lang="en-US" dirty="0"/>
                  <a:t>of two-figure numbers </a:t>
                </a:r>
                <a:r>
                  <a:rPr lang="en-US" dirty="0">
                    <a:solidFill>
                      <a:srgbClr val="AD1457"/>
                    </a:solidFill>
                  </a:rPr>
                  <a:t>(09∙12, 81∙34 𝑎𝑛𝑑 90∙46) </a:t>
                </a:r>
                <a:r>
                  <a:rPr lang="en-US" dirty="0"/>
                  <a:t>together with a certain number of shifts, additions and subtractions.</a:t>
                </a:r>
              </a:p>
              <a:p>
                <a:r>
                  <a:rPr lang="en-US" dirty="0"/>
                  <a:t>Reducing four multiplications to three will enable us </a:t>
                </a:r>
                <a:r>
                  <a:rPr lang="en-US" dirty="0">
                    <a:solidFill>
                      <a:srgbClr val="AD1457"/>
                    </a:solidFill>
                  </a:rPr>
                  <a:t>to cut 25% of the computing time </a:t>
                </a:r>
                <a:r>
                  <a:rPr lang="en-US" dirty="0"/>
                  <a:t>required for large multiplications. </a:t>
                </a:r>
              </a:p>
              <a:p>
                <a:r>
                  <a:rPr lang="en-US" dirty="0"/>
                  <a:t>We obtain an algorithm that can multiply two 𝑛-figure numbers in a time,</a:t>
                </a:r>
              </a:p>
              <a:p>
                <a:pPr marL="0" indent="0" algn="ctr">
                  <a:buNone/>
                </a:pPr>
                <a:r>
                  <a:rPr lang="en-US" dirty="0"/>
                  <a:t>𝑻(𝒏)= 𝟑𝒕 (𝒏/𝟐) + 𝒈(𝒏), </a:t>
                </a:r>
              </a:p>
              <a:p>
                <a:r>
                  <a:rPr lang="en-US" dirty="0"/>
                  <a:t>Solving it gives,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𝒑𝒐𝒘𝒆𝒓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1047" y="3657600"/>
            <a:ext cx="4760259" cy="497541"/>
          </a:xfrm>
          <a:prstGeom prst="rect">
            <a:avLst/>
          </a:prstGeom>
          <a:noFill/>
          <a:ln w="1905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Multiply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𝟖𝟏𝟏𝟒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𝟕𝟔𝟐𝟐</m:t>
                    </m:r>
                  </m:oMath>
                </a14:m>
                <a:r>
                  <a:rPr lang="en-US" dirty="0"/>
                  <a:t> using divide &amp; conquer method.</a:t>
                </a:r>
              </a:p>
              <a:p>
                <a:r>
                  <a:rPr lang="en-US" dirty="0"/>
                  <a:t>Solution using D&amp;C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𝟕𝟔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blipFill>
                <a:blip r:embed="rId5"/>
                <a:stretch>
                  <a:fillRect b="-11688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0013" y="1954280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1: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0013" y="2649912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2: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Calculate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blipFill>
                <a:blip r:embed="rId7"/>
                <a:stretch>
                  <a:fillRect l="-328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81∙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6156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=14∙22=308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)∙(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)=95∙98=931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8114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7622=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baseline="30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61560000+284600+308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=61844908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Solve Recurrence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  <a:p>
            <a:r>
              <a:rPr lang="en-US" dirty="0"/>
              <a:t>Homogeneous  (characteristic equation)</a:t>
            </a:r>
          </a:p>
          <a:p>
            <a:r>
              <a:rPr lang="en-US" dirty="0"/>
              <a:t>Inhomogeneous</a:t>
            </a:r>
          </a:p>
          <a:p>
            <a:r>
              <a:rPr lang="en-US" dirty="0"/>
              <a:t>Master method</a:t>
            </a:r>
          </a:p>
          <a:p>
            <a:r>
              <a:rPr lang="en-US" dirty="0"/>
              <a:t>Recurrence tree</a:t>
            </a:r>
          </a:p>
          <a:p>
            <a:r>
              <a:rPr lang="en-US" dirty="0"/>
              <a:t>Intelligent guess work</a:t>
            </a:r>
          </a:p>
          <a:p>
            <a:r>
              <a:rPr lang="en-US" dirty="0"/>
              <a:t>Change of variable</a:t>
            </a:r>
          </a:p>
          <a:p>
            <a:r>
              <a:rPr lang="en-US" dirty="0"/>
              <a:t>Range transformations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Merge Sort is an example of </a:t>
            </a:r>
            <a:r>
              <a:rPr lang="en-US" b="1" dirty="0"/>
              <a:t>divide and conquer algorithm.</a:t>
            </a:r>
          </a:p>
          <a:p>
            <a:pPr>
              <a:buClr>
                <a:schemeClr val="tx1"/>
              </a:buClr>
            </a:pPr>
            <a:r>
              <a:rPr lang="en-US" dirty="0"/>
              <a:t>It is based on the </a:t>
            </a:r>
            <a:r>
              <a:rPr lang="en-US" b="1" dirty="0"/>
              <a:t>idea of breaking down a list into several sub-lists </a:t>
            </a:r>
            <a:r>
              <a:rPr lang="en-US" dirty="0"/>
              <a:t>until each sub list consists of a </a:t>
            </a:r>
            <a:r>
              <a:rPr lang="en-US" b="1" dirty="0"/>
              <a:t>single element.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Merging those sub lists </a:t>
            </a:r>
            <a:r>
              <a:rPr lang="en-US" dirty="0"/>
              <a:t>in a manner that results into a sorted list.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Procedure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Divide the unsorted list into N sub lists, each containing 1 element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Take adjacent pairs of two singleton lists and merge them to form a list of 2 elements. N will now convert into N/2 lists of size 2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Repeat the process till a single sorted list of </a:t>
            </a:r>
            <a:r>
              <a:rPr lang="en-US" dirty="0" smtClean="0"/>
              <a:t>all the elements is obtained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441"/>
              </p:ext>
            </p:extLst>
          </p:nvPr>
        </p:nvGraphicFramePr>
        <p:xfrm>
          <a:off x="3117681" y="1528465"/>
          <a:ext cx="524933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724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451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3157" y="10668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26784"/>
              </p:ext>
            </p:extLst>
          </p:nvPr>
        </p:nvGraphicFramePr>
        <p:xfrm>
          <a:off x="3113445" y="1992085"/>
          <a:ext cx="52493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365081" y="26035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6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42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18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946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708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47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723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799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66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8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46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08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3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9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63605" y="2787134"/>
            <a:ext cx="8459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/>
              <a:t>Step 1: </a:t>
            </a:r>
            <a:r>
              <a:rPr lang="en-IN" sz="2400" b="1" dirty="0"/>
              <a:t>Split the selected </a:t>
            </a:r>
            <a:r>
              <a:rPr lang="en-IN" sz="2400" b="1" dirty="0" smtClean="0"/>
              <a:t>array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1669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2431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193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3955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1669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31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93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55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5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7537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8299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9061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6775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37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99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061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193881" y="4114800"/>
            <a:ext cx="25146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08481" y="4114800"/>
            <a:ext cx="25908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– Example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508" y="914400"/>
            <a:ext cx="3931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left </a:t>
            </a:r>
            <a:r>
              <a:rPr lang="en-US" sz="2200" b="1" dirty="0" smtClean="0">
                <a:solidFill>
                  <a:srgbClr val="AD1457"/>
                </a:solidFill>
              </a:rPr>
              <a:t>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772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34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296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010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2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4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6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6921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7683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8445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159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21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3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45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5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467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705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7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62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524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2762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24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467397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34197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05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4005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197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16197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34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2534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7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3677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815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673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8389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247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5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467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2762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47" name="Rectangle 46"/>
          <p:cNvSpPr/>
          <p:nvPr/>
        </p:nvSpPr>
        <p:spPr>
          <a:xfrm>
            <a:off x="3524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cxnSp>
        <p:nvCxnSpPr>
          <p:cNvPr id="48" name="Straight Arrow Connector 47"/>
          <p:cNvCxnSpPr>
            <a:stCxn id="32" idx="2"/>
          </p:cNvCxnSpPr>
          <p:nvPr/>
        </p:nvCxnSpPr>
        <p:spPr>
          <a:xfrm>
            <a:off x="781597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2"/>
          </p:cNvCxnSpPr>
          <p:nvPr/>
        </p:nvCxnSpPr>
        <p:spPr>
          <a:xfrm flipH="1">
            <a:off x="14673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2"/>
          </p:cNvCxnSpPr>
          <p:nvPr/>
        </p:nvCxnSpPr>
        <p:spPr>
          <a:xfrm>
            <a:off x="2915197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2"/>
          </p:cNvCxnSpPr>
          <p:nvPr/>
        </p:nvCxnSpPr>
        <p:spPr>
          <a:xfrm flipH="1">
            <a:off x="35247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84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1746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2508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270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67397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534197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854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616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5854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16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11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8673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7911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673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616342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683142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3416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5523416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7687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71" name="Rectangle 70"/>
          <p:cNvSpPr/>
          <p:nvPr/>
        </p:nvSpPr>
        <p:spPr>
          <a:xfrm>
            <a:off x="67687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831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73" name="Rectangle 72"/>
          <p:cNvSpPr/>
          <p:nvPr/>
        </p:nvSpPr>
        <p:spPr>
          <a:xfrm>
            <a:off x="76831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499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75" name="Rectangle 74"/>
          <p:cNvSpPr/>
          <p:nvPr/>
        </p:nvSpPr>
        <p:spPr>
          <a:xfrm>
            <a:off x="87499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305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163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9879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6737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854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6616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11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83" name="Rectangle 82"/>
          <p:cNvSpPr/>
          <p:nvPr/>
        </p:nvSpPr>
        <p:spPr>
          <a:xfrm>
            <a:off x="8673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930542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2"/>
          </p:cNvCxnSpPr>
          <p:nvPr/>
        </p:nvCxnSpPr>
        <p:spPr>
          <a:xfrm flipH="1">
            <a:off x="66163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2" idx="2"/>
          </p:cNvCxnSpPr>
          <p:nvPr/>
        </p:nvCxnSpPr>
        <p:spPr>
          <a:xfrm>
            <a:off x="8064142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4" idx="2"/>
          </p:cNvCxnSpPr>
          <p:nvPr/>
        </p:nvCxnSpPr>
        <p:spPr>
          <a:xfrm flipH="1">
            <a:off x="85975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133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9" name="Rectangle 88"/>
          <p:cNvSpPr/>
          <p:nvPr/>
        </p:nvSpPr>
        <p:spPr>
          <a:xfrm>
            <a:off x="6895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0" name="Rectangle 89"/>
          <p:cNvSpPr/>
          <p:nvPr/>
        </p:nvSpPr>
        <p:spPr>
          <a:xfrm>
            <a:off x="7657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1" name="Rectangle 90"/>
          <p:cNvSpPr/>
          <p:nvPr/>
        </p:nvSpPr>
        <p:spPr>
          <a:xfrm>
            <a:off x="8419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6616342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7683142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4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5" name="Rectangle 94"/>
          <p:cNvSpPr/>
          <p:nvPr/>
        </p:nvSpPr>
        <p:spPr>
          <a:xfrm>
            <a:off x="261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96" name="Rectangle 95"/>
          <p:cNvSpPr/>
          <p:nvPr/>
        </p:nvSpPr>
        <p:spPr>
          <a:xfrm>
            <a:off x="337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4134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8" name="Rectangle 97"/>
          <p:cNvSpPr/>
          <p:nvPr/>
        </p:nvSpPr>
        <p:spPr>
          <a:xfrm>
            <a:off x="4896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9" name="Rectangle 98"/>
          <p:cNvSpPr/>
          <p:nvPr/>
        </p:nvSpPr>
        <p:spPr>
          <a:xfrm>
            <a:off x="565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42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718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508797" y="5638800"/>
            <a:ext cx="23876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4896398" y="5643154"/>
            <a:ext cx="2758436" cy="37664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451572" y="914400"/>
            <a:ext cx="4023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</a:t>
            </a:r>
            <a:r>
              <a:rPr lang="en-US" sz="2200" b="1" dirty="0" smtClean="0">
                <a:solidFill>
                  <a:srgbClr val="AD1457"/>
                </a:solidFill>
              </a:rPr>
              <a:t>right 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10165" y="2438053"/>
            <a:ext cx="77811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Split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03378" y="4874567"/>
            <a:ext cx="100584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Merge 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107" name="Straight Arrow Connector 106"/>
          <p:cNvCxnSpPr>
            <a:stCxn id="105" idx="0"/>
          </p:cNvCxnSpPr>
          <p:nvPr/>
        </p:nvCxnSpPr>
        <p:spPr>
          <a:xfrm flipV="1">
            <a:off x="4899224" y="1750824"/>
            <a:ext cx="0" cy="68722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5" idx="2"/>
          </p:cNvCxnSpPr>
          <p:nvPr/>
        </p:nvCxnSpPr>
        <p:spPr>
          <a:xfrm flipH="1">
            <a:off x="4899223" y="2899718"/>
            <a:ext cx="1" cy="109276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602481" y="4038600"/>
            <a:ext cx="5715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6" idx="0"/>
          </p:cNvCxnSpPr>
          <p:nvPr/>
        </p:nvCxnSpPr>
        <p:spPr>
          <a:xfrm flipV="1">
            <a:off x="4906298" y="4076700"/>
            <a:ext cx="0" cy="79786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6" idx="2"/>
          </p:cNvCxnSpPr>
          <p:nvPr/>
        </p:nvCxnSpPr>
        <p:spPr>
          <a:xfrm>
            <a:off x="4906298" y="5336232"/>
            <a:ext cx="0" cy="68356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74313" y="5268123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326782" y="5257800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6224 -0.0007 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50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250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000"/>
                            </p:stCondLst>
                            <p:childTnLst>
                              <p:par>
                                <p:cTn id="4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/>
      <p:bldP spid="105" grpId="0" animBg="1"/>
      <p:bldP spid="106" grpId="0" animBg="1"/>
      <p:bldP spid="112" grpId="0" animBg="1"/>
      <p:bldP spid="112" grpId="1" animBg="1"/>
      <p:bldP spid="1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5760720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mergesort(T[1,…,n])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n is sufficiently small then insert(T)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b="1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array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U[1,…,1+n/2],V[1,…,1+n/2]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,…,n/2] ← T[1,…,n/2]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V[1,…,n/2] ← T[n/2+1,…,n]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mergesort(U[1,…,n/2])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mergesort(V[1,…,n/2])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merge(U, V, T)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5556" y="863444"/>
            <a:ext cx="5760720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merge(U[1,…,m+1],V[1,…,n+1],T[1,…,m+n])</a:t>
            </a:r>
          </a:p>
          <a:p>
            <a:pPr marL="0" indent="0">
              <a:buNone/>
            </a:pP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U[m+1], V[n+1] ← ∞;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 k ← 1 to m + n do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if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&lt; V[j]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	then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T[k] ←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];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+ 1;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else T[k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←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V[j]; </a:t>
            </a:r>
            <a:endParaRPr lang="en-IN" b="1" dirty="0" smtClean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j + 1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;    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endParaRPr lang="en-US" dirty="0">
              <a:solidFill>
                <a:srgbClr val="F9C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be the time taken </a:t>
                </a:r>
                <a:r>
                  <a:rPr lang="en-US" dirty="0"/>
                  <a:t>by this algorithm to sort an array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Separating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</a:t>
                </a:r>
                <a:r>
                  <a:rPr lang="en-US" b="1" dirty="0"/>
                  <a:t>linear time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𝑚𝑒𝑟𝑔𝑒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also takes </a:t>
                </a:r>
                <a:r>
                  <a:rPr lang="en-US" b="1" dirty="0"/>
                  <a:t>linear time</a:t>
                </a:r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l-GR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Applying  the general case,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dirty="0"/>
                  <a:t>second case </a:t>
                </a:r>
                <a:r>
                  <a:rPr lang="en-US" dirty="0"/>
                  <a:t>applies 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Time complexity of merge sort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478471" y="4209533"/>
            <a:ext cx="1397893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Strassen’s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Matrix Multiplication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Multiply following two matrices. Count how many scalar multiplications are required.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𝑎𝑛𝑠𝑤𝑒𝑟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×6+3×4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×8+3×2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×6+5×4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×8+5×2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multiply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/>
                  <a:t>matrices, total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scalar multiplications are required.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172891" y="2885694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158143" y="324948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224943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24943" y="324948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00020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02480" y="325194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69280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267595" y="325194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two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/>
                  <a:t> matrices to be multiplied.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Computing each entry in the product takes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multiplications </a:t>
                </a:r>
                <a:r>
                  <a:rPr lang="en-US" dirty="0"/>
                  <a:t>and there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baseline="30000" dirty="0"/>
                  <a:t> </a:t>
                </a:r>
                <a:r>
                  <a:rPr lang="en-US" b="1" dirty="0"/>
                  <a:t>entries </a:t>
                </a:r>
                <a:r>
                  <a:rPr lang="en-US" dirty="0"/>
                  <a:t>for a total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Strassen’s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for Matrix Multiplication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problem of </a:t>
                </a:r>
                <a:r>
                  <a:rPr lang="en-US" b="1" dirty="0"/>
                  <a:t>multiplying</a:t>
                </a:r>
                <a:r>
                  <a:rPr lang="en-US" dirty="0"/>
                  <a:t>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matrices. </a:t>
                </a:r>
              </a:p>
              <a:p>
                <a:r>
                  <a:rPr lang="en-US" dirty="0"/>
                  <a:t>Strassen’s devised a better method which has the </a:t>
                </a:r>
                <a:r>
                  <a:rPr lang="en-US" b="1" dirty="0"/>
                  <a:t>same basic method </a:t>
                </a:r>
                <a:r>
                  <a:rPr lang="en-US" dirty="0"/>
                  <a:t>as the multiplication of long integers. </a:t>
                </a:r>
              </a:p>
              <a:p>
                <a:r>
                  <a:rPr lang="en-US" dirty="0"/>
                  <a:t>The main idea is </a:t>
                </a:r>
                <a:r>
                  <a:rPr lang="en-US" b="1" dirty="0"/>
                  <a:t>to save one multiplication </a:t>
                </a:r>
                <a:r>
                  <a:rPr lang="en-US" dirty="0"/>
                  <a:t>on a small problem and then use recursion.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7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err="1"/>
              <a:t>Strassen’s</a:t>
            </a:r>
            <a:r>
              <a:rPr lang="fr-FR" sz="3200" dirty="0"/>
              <a:t> </a:t>
            </a:r>
            <a:r>
              <a:rPr lang="fr-FR" sz="3200" dirty="0" err="1"/>
              <a:t>Algorithm</a:t>
            </a:r>
            <a:r>
              <a:rPr lang="fr-FR" sz="3200" dirty="0"/>
              <a:t> for Matrix Multiplication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099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1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3052481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3417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2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All above operations involve only </a:t>
                </a:r>
                <a:r>
                  <a:rPr lang="en-US" sz="2400" b="1" dirty="0" smtClean="0">
                    <a:solidFill>
                      <a:srgbClr val="AD1457"/>
                    </a:solidFill>
                  </a:rPr>
                  <a:t>one multiplication</a:t>
                </a:r>
                <a:r>
                  <a:rPr lang="en-US" sz="2400" dirty="0" smtClean="0">
                    <a:solidFill>
                      <a:srgbClr val="AD1457"/>
                    </a:solidFill>
                  </a:rPr>
                  <a:t>. </a:t>
                </a:r>
                <a:endParaRPr lang="en-US" sz="2400" b="0" dirty="0" smtClean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blipFill>
                <a:blip r:embed="rId3"/>
                <a:stretch>
                  <a:fillRect r="-2089" b="-1527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5856553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63233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3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b="0" dirty="0" smtClean="0">
                    <a:solidFill>
                      <a:srgbClr val="AD1457"/>
                    </a:solidFill>
                  </a:rPr>
                  <a:t>Final Answer: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Where,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rgbClr val="0066FF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No multiplication is required here.</a:t>
                </a:r>
                <a:endParaRPr lang="en-US" sz="2400" b="0" dirty="0" smtClean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blipFill>
                <a:blip r:embed="rId4"/>
                <a:stretch>
                  <a:fillRect l="-2564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35669" y="744133"/>
                <a:ext cx="4156331" cy="662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69" y="744133"/>
                <a:ext cx="4156331" cy="662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4780209" y="1893030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15521" y="2333022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15521" y="2775474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2669" y="3217926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05168" y="3660203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4498" y="4101671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43716" y="4544123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</a:t>
            </a:r>
            <a:r>
              <a:rPr lang="en-US" dirty="0" smtClean="0"/>
              <a:t>Method – Example 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make a guess for the solution and then we use mathematical induction to prove the guess is correct or incorrect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Replacing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, we can write following equations.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Substituting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we have now,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24435" y="1748118"/>
            <a:ext cx="1554480" cy="45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Example 1: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blipFill rotWithShape="0">
                <a:blip r:embed="rId3"/>
                <a:stretch>
                  <a:fillRect b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1688951" y="2998405"/>
                <a:ext cx="1920240" cy="731520"/>
              </a:xfrm>
              <a:prstGeom prst="wedgeRoundRectCallout">
                <a:avLst>
                  <a:gd name="adj1" fmla="val 20608"/>
                  <a:gd name="adj2" fmla="val -94283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51" y="2998405"/>
                <a:ext cx="1920240" cy="731520"/>
              </a:xfrm>
              <a:prstGeom prst="wedgeRoundRectCallout">
                <a:avLst>
                  <a:gd name="adj1" fmla="val 20608"/>
                  <a:gd name="adj2" fmla="val -94283"/>
                  <a:gd name="adj3" fmla="val 16667"/>
                </a:avLst>
              </a:prstGeom>
              <a:blipFill rotWithShape="0">
                <a:blip r:embed="rId4"/>
                <a:stretch>
                  <a:fillRect b="-454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3797448" y="1409341"/>
                <a:ext cx="2549564" cy="731520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8" y="1409341"/>
                <a:ext cx="2549564" cy="731520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endCxn id="11" idx="2"/>
          </p:cNvCxnSpPr>
          <p:nvPr/>
        </p:nvCxnSpPr>
        <p:spPr>
          <a:xfrm>
            <a:off x="6804210" y="2491302"/>
            <a:ext cx="983672" cy="48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87882" y="2263186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1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804210" y="3896380"/>
            <a:ext cx="983672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87882" y="3653117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2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4" name="Straight Connector 13"/>
          <p:cNvCxnSpPr>
            <a:stCxn id="9" idx="3"/>
          </p:cNvCxnSpPr>
          <p:nvPr/>
        </p:nvCxnSpPr>
        <p:spPr>
          <a:xfrm>
            <a:off x="6833795" y="4790759"/>
            <a:ext cx="954087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787882" y="4563034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3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003189" y="2706223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711" y="4106940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03189" y="4106940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35711" y="4992938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blipFill rotWithShape="0">
                <a:blip r:embed="rId8"/>
                <a:stretch>
                  <a:fillRect l="-585" b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endCxn id="22" idx="2"/>
          </p:cNvCxnSpPr>
          <p:nvPr/>
        </p:nvCxnSpPr>
        <p:spPr>
          <a:xfrm>
            <a:off x="7270376" y="6071381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787882" y="5844553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4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1" grpId="0" animBg="1"/>
      <p:bldP spid="13" grpId="0" animBg="1"/>
      <p:bldP spid="15" grpId="0" animBg="1"/>
      <p:bldP spid="20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Strassen’s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- </a:t>
            </a:r>
            <a:r>
              <a:rPr lang="fr-FR" dirty="0" err="1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therefore possible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2 </m:t>
                    </m:r>
                  </m:oMath>
                </a14:m>
                <a:r>
                  <a:rPr lang="en-US" dirty="0"/>
                  <a:t>matrices using only </a:t>
                </a:r>
                <a:r>
                  <a:rPr lang="en-US" b="1" dirty="0"/>
                  <a:t>seven scalar multiplications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time needed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 by </a:t>
                </a:r>
                <a:r>
                  <a:rPr lang="en-US" b="1" dirty="0"/>
                  <a:t>recursive use of equations</a:t>
                </a:r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general equation applies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dirty="0"/>
                  <a:t>third case </a:t>
                </a:r>
                <a:r>
                  <a:rPr lang="en-US" dirty="0"/>
                  <a:t>applies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7&gt;2.81</m:t>
                    </m:r>
                  </m:oMath>
                </a14:m>
                <a:r>
                  <a:rPr lang="en-US" dirty="0"/>
                  <a:t>, it is possible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 in a time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𝟖𝟏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3505200" y="4865452"/>
                <a:ext cx="4495800" cy="15979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865452"/>
                <a:ext cx="4495800" cy="15979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291917" y="4208930"/>
            <a:ext cx="128016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sort chooses the first element as a </a:t>
            </a:r>
            <a:r>
              <a:rPr lang="en-US" dirty="0">
                <a:solidFill>
                  <a:srgbClr val="AD1457"/>
                </a:solidFill>
              </a:rPr>
              <a:t>pivot element, </a:t>
            </a:r>
            <a:r>
              <a:rPr lang="en-US" dirty="0"/>
              <a:t>a </a:t>
            </a:r>
            <a:r>
              <a:rPr lang="en-US" b="1" dirty="0"/>
              <a:t>lower bound is the first index </a:t>
            </a:r>
            <a:r>
              <a:rPr lang="en-US" dirty="0"/>
              <a:t>and an </a:t>
            </a:r>
            <a:r>
              <a:rPr lang="en-US" b="1" dirty="0"/>
              <a:t>upper bound is the last index</a:t>
            </a:r>
            <a:r>
              <a:rPr lang="en-US" dirty="0"/>
              <a:t>.</a:t>
            </a:r>
          </a:p>
          <a:p>
            <a:r>
              <a:rPr lang="en-US" dirty="0"/>
              <a:t>The array is then </a:t>
            </a:r>
            <a:r>
              <a:rPr lang="en-US" b="1" dirty="0"/>
              <a:t>partitioned</a:t>
            </a:r>
            <a:r>
              <a:rPr lang="en-US" dirty="0"/>
              <a:t> on either side of the </a:t>
            </a:r>
            <a:r>
              <a:rPr lang="en-US" dirty="0">
                <a:solidFill>
                  <a:srgbClr val="AD1457"/>
                </a:solidFill>
              </a:rPr>
              <a:t>pivot.</a:t>
            </a:r>
          </a:p>
          <a:p>
            <a:r>
              <a:rPr lang="en-US" dirty="0"/>
              <a:t>Elements are moved so that, those </a:t>
            </a:r>
            <a:r>
              <a:rPr lang="en-US" b="1" dirty="0"/>
              <a:t>greater</a:t>
            </a:r>
            <a:r>
              <a:rPr lang="en-US" dirty="0"/>
              <a:t> than the </a:t>
            </a:r>
            <a:r>
              <a:rPr lang="en-US" dirty="0">
                <a:solidFill>
                  <a:srgbClr val="AD1457"/>
                </a:solidFill>
              </a:rPr>
              <a:t>pivot</a:t>
            </a:r>
            <a:r>
              <a:rPr lang="en-US" dirty="0"/>
              <a:t> are shifted to its </a:t>
            </a:r>
            <a:r>
              <a:rPr lang="en-US" b="1" dirty="0"/>
              <a:t>right </a:t>
            </a:r>
            <a:r>
              <a:rPr lang="en-US" dirty="0"/>
              <a:t>whereas the others are shifted to its </a:t>
            </a:r>
            <a:r>
              <a:rPr lang="en-US" b="1" dirty="0"/>
              <a:t>left.</a:t>
            </a:r>
            <a:r>
              <a:rPr lang="en-US" dirty="0"/>
              <a:t> </a:t>
            </a:r>
          </a:p>
          <a:p>
            <a:r>
              <a:rPr lang="en-US" dirty="0"/>
              <a:t>Each Partition is </a:t>
            </a:r>
            <a:r>
              <a:rPr lang="en-US" b="1" dirty="0"/>
              <a:t>internally sorted recursively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38846" y="5264076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2722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3813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3465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8799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4133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9467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480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388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22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3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65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99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33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67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80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60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75394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70060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394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4986" y="60310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  <a:endCxn id="4" idx="2"/>
          </p:cNvCxnSpPr>
          <p:nvPr/>
        </p:nvCxnSpPr>
        <p:spPr>
          <a:xfrm flipH="1" flipV="1">
            <a:off x="3005546" y="5645076"/>
            <a:ext cx="1999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5142" y="603146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7796122" y="5645524"/>
            <a:ext cx="1998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27" y="3733800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Pivot </a:t>
            </a:r>
          </a:p>
          <a:p>
            <a:pPr algn="ctr"/>
            <a:r>
              <a:rPr lang="en-US" b="1" dirty="0" smtClean="0">
                <a:solidFill>
                  <a:srgbClr val="AD1457"/>
                </a:solidFill>
              </a:rPr>
              <a:t>Element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9" name="Straight Arrow Connector 28"/>
          <p:cNvCxnSpPr>
            <a:stCxn id="28" idx="2"/>
            <a:endCxn id="12" idx="0"/>
          </p:cNvCxnSpPr>
          <p:nvPr/>
        </p:nvCxnSpPr>
        <p:spPr>
          <a:xfrm>
            <a:off x="2996661" y="4380131"/>
            <a:ext cx="0" cy="5066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  <p:bldP spid="5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animBg="1"/>
      <p:bldP spid="22" grpId="0" uiExpand="1" animBg="1"/>
      <p:bldP spid="23" grpId="0" uiExpand="1" animBg="1"/>
      <p:bldP spid="24" grpId="0" uiExpand="1"/>
      <p:bldP spid="26" grpId="0" uiExpand="1"/>
      <p:bldP spid="28" grpId="0" uiExpan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1023" y="5027025"/>
            <a:ext cx="16177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LB = 0, UB = 9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1023" y="5482048"/>
            <a:ext cx="81785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p = 42</a:t>
            </a:r>
            <a:endParaRPr lang="en-US" sz="2000" b="1" dirty="0">
              <a:solidFill>
                <a:srgbClr val="AD1457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269929" y="1655343"/>
            <a:ext cx="311304" cy="443173"/>
            <a:chOff x="3701591" y="1754959"/>
            <a:chExt cx="311304" cy="443173"/>
          </a:xfrm>
        </p:grpSpPr>
        <p:sp>
          <p:nvSpPr>
            <p:cNvPr id="35" name="TextBox 34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5866233" y="2689412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80073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10681" y="3097378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18958" y="3134481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55" name="Freeform 54"/>
          <p:cNvSpPr/>
          <p:nvPr/>
        </p:nvSpPr>
        <p:spPr>
          <a:xfrm flipV="1">
            <a:off x="7190816" y="2427058"/>
            <a:ext cx="2690100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37963" y="23816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66233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940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74739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61" name="Rectangle 60"/>
          <p:cNvSpPr/>
          <p:nvPr/>
        </p:nvSpPr>
        <p:spPr>
          <a:xfrm>
            <a:off x="80073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7019931" y="4335657"/>
            <a:ext cx="311304" cy="443173"/>
            <a:chOff x="3701591" y="1754959"/>
            <a:chExt cx="311304" cy="443173"/>
          </a:xfrm>
        </p:grpSpPr>
        <p:sp>
          <p:nvSpPr>
            <p:cNvPr id="68" name="TextBox 6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718617" y="4322594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7473970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75" name="Freeform 74"/>
          <p:cNvSpPr/>
          <p:nvPr/>
        </p:nvSpPr>
        <p:spPr>
          <a:xfrm flipV="1">
            <a:off x="6079989" y="3670986"/>
            <a:ext cx="1673133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615688" y="36212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983812" y="1708358"/>
            <a:ext cx="311304" cy="443173"/>
            <a:chOff x="3701591" y="1754959"/>
            <a:chExt cx="311304" cy="443173"/>
          </a:xfrm>
        </p:grpSpPr>
        <p:sp>
          <p:nvSpPr>
            <p:cNvPr id="79" name="TextBox 78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6091023" y="5937071"/>
            <a:ext cx="13773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k = 0, l = 10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0457 -0.000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4883 0.00046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105 0.0969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0.04531 0.00093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00093 L -0.08503 0.00278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04688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9 L 0.0918 -0.00139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-0.04063 0.0004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3 0.00046 L -0.08555 -0.0016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55 -0.00162 L -0.12956 0.0004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6 0.00046 L -0.17448 0.0004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xit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3" grpId="0" animBg="1"/>
      <p:bldP spid="74" grpId="0" animBg="1"/>
      <p:bldP spid="75" grpId="0" animBg="1"/>
      <p:bldP spid="76" grpId="0"/>
      <p:bldP spid="77" grpId="0" animBg="1"/>
      <p:bldP spid="77" grpId="3" animBg="1"/>
      <p:bldP spid="77" grpId="4" animBg="1"/>
      <p:bldP spid="81" grpId="0" animBg="1"/>
      <p:bldP spid="82" grpId="0" animBg="1"/>
      <p:bldP spid="8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52785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23744" y="4989404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27118" y="4989404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6399633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55549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927772" y="17504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5340" y="1750420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468302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00429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88" name="Rectangle 87"/>
          <p:cNvSpPr/>
          <p:nvPr/>
        </p:nvSpPr>
        <p:spPr>
          <a:xfrm>
            <a:off x="6954812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03267" y="2870111"/>
            <a:ext cx="311304" cy="443173"/>
            <a:chOff x="3701591" y="1754959"/>
            <a:chExt cx="311304" cy="443173"/>
          </a:xfrm>
        </p:grpSpPr>
        <p:sp>
          <p:nvSpPr>
            <p:cNvPr id="90" name="TextBox 8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600068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21843" y="328965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848815" y="2445572"/>
            <a:ext cx="54864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6407031" y="3446540"/>
            <a:ext cx="0" cy="1005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461173" y="340264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91689" y="339653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843182" y="245081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940569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5921843" y="5390603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95663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6386570" y="456328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11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4544 0.0007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4466 0.0025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6 0.00255 L -0.08542 0.0025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0.00254 L -0.13086 0.0018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9907 L -4.79167E-6 2.96296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04453 -0.00092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8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3776 -0.00092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00092 L -0.08229 -2.22222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77" grpId="3" animBg="1"/>
      <p:bldP spid="83" grpId="0"/>
      <p:bldP spid="84" grpId="0"/>
      <p:bldP spid="87" grpId="0" animBg="1"/>
      <p:bldP spid="88" grpId="0" animBg="1"/>
      <p:bldP spid="72" grpId="0" animBg="1"/>
      <p:bldP spid="98" grpId="0"/>
      <p:bldP spid="99" grpId="0"/>
      <p:bldP spid="95" grpId="0" animBg="1"/>
      <p:bldP spid="100" grpId="0" animBg="1"/>
      <p:bldP spid="73" grpId="0" animBg="1"/>
      <p:bldP spid="10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083146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1283799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112933" y="4787305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727666" y="4787305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0160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76" name="Rectangle 75"/>
          <p:cNvSpPr/>
          <p:nvPr/>
        </p:nvSpPr>
        <p:spPr>
          <a:xfrm>
            <a:off x="85494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78" name="Rectangle 77"/>
          <p:cNvSpPr/>
          <p:nvPr/>
        </p:nvSpPr>
        <p:spPr>
          <a:xfrm>
            <a:off x="90828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79" name="Rectangle 78"/>
          <p:cNvSpPr/>
          <p:nvPr/>
        </p:nvSpPr>
        <p:spPr>
          <a:xfrm>
            <a:off x="96162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80" name="Rectangle 79"/>
          <p:cNvSpPr/>
          <p:nvPr/>
        </p:nvSpPr>
        <p:spPr>
          <a:xfrm>
            <a:off x="101421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106755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97785" y="2451201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8169464" y="2859168"/>
            <a:ext cx="311304" cy="443173"/>
            <a:chOff x="3701591" y="1754959"/>
            <a:chExt cx="311304" cy="443173"/>
          </a:xfrm>
        </p:grpSpPr>
        <p:sp>
          <p:nvSpPr>
            <p:cNvPr id="104" name="TextBox 103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Freeform 108"/>
          <p:cNvSpPr/>
          <p:nvPr/>
        </p:nvSpPr>
        <p:spPr>
          <a:xfrm flipV="1">
            <a:off x="8324086" y="2246811"/>
            <a:ext cx="516191" cy="196712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8247022" y="1962688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525697" y="246017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112" name="Rectangle 111"/>
          <p:cNvSpPr/>
          <p:nvPr/>
        </p:nvSpPr>
        <p:spPr>
          <a:xfrm>
            <a:off x="7992297" y="2460170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80881" y="4652551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4688 -0.0013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8 L 0.08594 -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72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0.04271 0.0020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00209 L -0.08346 0.0002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47 0.00023 L -0.12539 -0.00185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39 -0.00185 L -0.17174 -0.0018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53 -7.40741E-7 L -0.20859 -0.0011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 animBg="1"/>
      <p:bldP spid="110" grpId="0"/>
      <p:bldP spid="111" grpId="0" animBg="1"/>
      <p:bldP spid="112" grpId="0" animBg="1"/>
      <p:bldP spid="114" grpId="0" animBg="1"/>
      <p:bldP spid="114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412632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74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141240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073744" y="3441832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669575" y="3441831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0138972" y="3867248"/>
            <a:ext cx="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9201430" y="1748825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9061106" y="131345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lt1"/>
                </a:solidFill>
              </a:rPr>
              <a:t>94</a:t>
            </a:r>
            <a:endParaRPr lang="en-US" sz="2400" b="1" dirty="0">
              <a:solidFill>
                <a:schemeClr val="lt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331696" y="1729288"/>
            <a:ext cx="311304" cy="443173"/>
            <a:chOff x="3701591" y="1754959"/>
            <a:chExt cx="311304" cy="443173"/>
          </a:xfrm>
        </p:grpSpPr>
        <p:sp>
          <p:nvSpPr>
            <p:cNvPr id="87" name="TextBox 8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9" name="Freeform 88"/>
          <p:cNvSpPr/>
          <p:nvPr/>
        </p:nvSpPr>
        <p:spPr>
          <a:xfrm flipV="1">
            <a:off x="10453203" y="1045028"/>
            <a:ext cx="516191" cy="246530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389202" y="993603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06682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</a:rPr>
              <a:t>99</a:t>
            </a:r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1348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9051757" y="255506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585157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101110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106444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0210984" y="2990437"/>
            <a:ext cx="311304" cy="443173"/>
            <a:chOff x="3701591" y="1754959"/>
            <a:chExt cx="311304" cy="443173"/>
          </a:xfrm>
        </p:grpSpPr>
        <p:sp>
          <p:nvSpPr>
            <p:cNvPr id="107" name="TextBox 10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10747580" y="2970900"/>
            <a:ext cx="311304" cy="443173"/>
            <a:chOff x="3701591" y="1754959"/>
            <a:chExt cx="311304" cy="443173"/>
          </a:xfrm>
        </p:grpSpPr>
        <p:sp>
          <p:nvSpPr>
            <p:cNvPr id="117" name="TextBox 11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5" name="Freeform 124"/>
          <p:cNvSpPr/>
          <p:nvPr/>
        </p:nvSpPr>
        <p:spPr>
          <a:xfrm flipV="1">
            <a:off x="9257094" y="2289004"/>
            <a:ext cx="1058304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9463364" y="2234571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0105494" y="255033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9048574" y="255071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9173396" y="4566954"/>
            <a:ext cx="311304" cy="443173"/>
            <a:chOff x="3701591" y="1754959"/>
            <a:chExt cx="311304" cy="443173"/>
          </a:xfrm>
        </p:grpSpPr>
        <p:sp>
          <p:nvSpPr>
            <p:cNvPr id="130" name="TextBox 12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0242036" y="4566954"/>
            <a:ext cx="311304" cy="443173"/>
            <a:chOff x="3701591" y="1754959"/>
            <a:chExt cx="311304" cy="443173"/>
          </a:xfrm>
        </p:grpSpPr>
        <p:sp>
          <p:nvSpPr>
            <p:cNvPr id="133" name="TextBox 13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9079035" y="4128373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 flipV="1">
            <a:off x="9283873" y="3828303"/>
            <a:ext cx="626481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9287519" y="3809942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9080701" y="412197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39" name="Rectangle 138"/>
          <p:cNvSpPr/>
          <p:nvPr/>
        </p:nvSpPr>
        <p:spPr>
          <a:xfrm>
            <a:off x="9584132" y="412401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4687 -0.001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7 -0.00139 L 0.08594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90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4271 0.002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4688 -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04271 0.0020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0487 1.85185E-6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 3.03577E-17 L 0.08737 0.00185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3893 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114" grpId="0" animBg="1"/>
      <p:bldP spid="114" grpId="1" animBg="1"/>
      <p:bldP spid="73" grpId="0" animBg="1"/>
      <p:bldP spid="89" grpId="0" animBg="1"/>
      <p:bldP spid="90" grpId="0"/>
      <p:bldP spid="91" grpId="0" animBg="1"/>
      <p:bldP spid="95" grpId="0" animBg="1"/>
      <p:bldP spid="97" grpId="0" animBg="1"/>
      <p:bldP spid="100" grpId="0" animBg="1"/>
      <p:bldP spid="101" grpId="0" animBg="1"/>
      <p:bldP spid="102" grpId="0" animBg="1"/>
      <p:bldP spid="125" grpId="0" animBg="1"/>
      <p:bldP spid="126" grpId="0"/>
      <p:bldP spid="127" grpId="0" animBg="1"/>
      <p:bldP spid="128" grpId="0" animBg="1"/>
      <p:bldP spid="135" grpId="0" animBg="1"/>
      <p:bldP spid="136" grpId="0" animBg="1"/>
      <p:bldP spid="137" grpId="0"/>
      <p:bldP spid="138" grpId="0" animBg="1"/>
      <p:bldP spid="1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120089" cy="5590565"/>
          </a:xfrm>
          <a:solidFill>
            <a:srgbClr val="424242"/>
          </a:solidFill>
        </p:spPr>
        <p:txBody>
          <a:bodyPr/>
          <a:lstStyle/>
          <a:p>
            <a:pPr marL="0" indent="0" algn="l">
              <a:buNone/>
            </a:pPr>
            <a:r>
              <a:rPr lang="pt-BR" sz="2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quicksort(T[i,…,j])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{Sorts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subarray T[i,…,j] into ascending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order}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if j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– i is sufficiently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small then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insert 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pivot(T[i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,…,j],l)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,…,l - 1])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quicksort(T[l+1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60274" y="863444"/>
            <a:ext cx="6600547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pivot(T[i,…,j]; var l)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k ← i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l ← j + 1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k ← k+1 until T[k] &gt; p or k ≥ j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Swap T[k] and T[l]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k ← k+1 until T[k] &gt;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</a:t>
            </a:r>
            <a:r>
              <a:rPr lang="en-US" dirty="0" smtClean="0"/>
              <a:t>Algorithm – 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Worst Case </a:t>
                </a:r>
              </a:p>
              <a:p>
                <a:pPr lvl="1" indent="-342900"/>
                <a:r>
                  <a:rPr lang="en-US" dirty="0"/>
                  <a:t>Running time depends on </a:t>
                </a:r>
                <a:r>
                  <a:rPr lang="en-US" b="1" dirty="0"/>
                  <a:t>which element is chosen as key or pivot </a:t>
                </a:r>
                <a:r>
                  <a:rPr lang="en-US" dirty="0"/>
                  <a:t>element.</a:t>
                </a:r>
              </a:p>
              <a:p>
                <a:pPr lvl="1" indent="-342900"/>
                <a:r>
                  <a:rPr lang="en-US" dirty="0"/>
                  <a:t>The worst case behavior for quick sort occurs when the array is partitioned into one sub-array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elements and the other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element</a:t>
                </a:r>
                <a:r>
                  <a:rPr lang="en-US" dirty="0"/>
                  <a:t>.</a:t>
                </a:r>
              </a:p>
              <a:p>
                <a:pPr lvl="1" indent="-34290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In this case, the recurrence will be,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 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l-GR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Best Case</a:t>
                </a:r>
              </a:p>
              <a:p>
                <a:pPr lvl="1"/>
                <a:r>
                  <a:rPr lang="en-US" b="1" dirty="0"/>
                  <a:t>Occurs when partition produces sub-problems each of size n/2.</a:t>
                </a:r>
              </a:p>
              <a:p>
                <a:pPr lvl="1" indent="-342900"/>
                <a:r>
                  <a:rPr lang="en-US" dirty="0"/>
                  <a:t>Recurrence equation: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1,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dirty="0" err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aseline="30000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37544" y="3432075"/>
            <a:ext cx="192024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2742" y="5762898"/>
            <a:ext cx="2482457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Algorithm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Average Case</a:t>
                </a:r>
              </a:p>
              <a:p>
                <a:pPr lvl="1"/>
                <a:r>
                  <a:rPr lang="en-US" dirty="0"/>
                  <a:t>Average case running time is much closer to the best case.</a:t>
                </a:r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If suppose the partitioning algorithm produces a </a:t>
                </a:r>
                <a:r>
                  <a:rPr lang="en-US" b="1" dirty="0"/>
                  <a:t>9:1 proportional </a:t>
                </a:r>
                <a:r>
                  <a:rPr lang="en-US" dirty="0"/>
                  <a:t>split the recurrence will be,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832743" y="2414581"/>
            <a:ext cx="2495903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Method –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From above, we can write the general form as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Suppose, if we take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blipFill rotWithShape="0">
                <a:blip r:embed="rId3"/>
                <a:stretch>
                  <a:fillRect l="-585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endCxn id="6" idx="2"/>
          </p:cNvCxnSpPr>
          <p:nvPr/>
        </p:nvCxnSpPr>
        <p:spPr>
          <a:xfrm>
            <a:off x="7270376" y="1281003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787882" y="1054175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4</a:t>
            </a:r>
            <a:endParaRPr lang="en-US" sz="2400" dirty="0">
              <a:solidFill>
                <a:srgbClr val="AD145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blipFill rotWithShape="0">
                <a:blip r:embed="rId4"/>
                <a:stretch>
                  <a:fillRect l="-163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blipFill>
                <a:blip r:embed="rId5"/>
                <a:stretch>
                  <a:fillRect l="-325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70846" y="5486400"/>
            <a:ext cx="4206240" cy="8229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array in ascending order using quick sort algorithm.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5, 3, 8, 9, 1, 7, 0, 2, 6, 4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3, 1, 4, 1, 5, 9, 2, 6, 5, 3, 5, 8, 9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9, 7, 5, 11, 12, 2, 14, 3, 10, 6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 two integers. We wish to compute the </a:t>
                </a:r>
                <a:r>
                  <a:rPr lang="en-US" b="1" dirty="0"/>
                  <a:t>exponentiation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Algorithm using </a:t>
                </a:r>
                <a:r>
                  <a:rPr lang="en-US" b="1" dirty="0"/>
                  <a:t>Sequential Approach: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algorithm takes a time in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since the instruction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is executed exactly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times</a:t>
                </a:r>
                <a:r>
                  <a:rPr lang="en-US" dirty="0"/>
                  <a:t>, provided the multiplications are counted as elementary operations.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>
            <a:spLocks/>
          </p:cNvSpPr>
          <p:nvPr/>
        </p:nvSpPr>
        <p:spPr>
          <a:xfrm>
            <a:off x="3781153" y="2035082"/>
            <a:ext cx="4533900" cy="249286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exposeq(a, n)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i ← 1 to n - 1 do </a:t>
            </a:r>
          </a:p>
          <a:p>
            <a:pPr marL="800100" lvl="2" indent="0">
              <a:buFont typeface="Arial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 * r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return r</a:t>
            </a:r>
            <a:endParaRPr lang="pt-BR" sz="24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 </a:t>
                </a:r>
                <a:r>
                  <a:rPr lang="en-US" b="1" dirty="0"/>
                  <a:t>to handle larger operands</a:t>
                </a:r>
                <a:r>
                  <a:rPr lang="en-US" dirty="0"/>
                  <a:t>, we must consider the time required for each multiplication.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the size of operand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the multiplication performed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/>
                  <a:t> time </a:t>
                </a:r>
                <a:r>
                  <a:rPr lang="en-US" dirty="0"/>
                  <a:t>round the loop concerns </a:t>
                </a:r>
                <a:r>
                  <a:rPr lang="en-US" b="1" dirty="0"/>
                  <a:t>an integer of size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an integer whose size is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</m:oMath>
                </a14:m>
                <a:r>
                  <a:rPr lang="en-US" dirty="0"/>
                  <a:t>, which takes a time </a:t>
                </a:r>
                <a:r>
                  <a:rPr lang="en-US" dirty="0" smtClean="0"/>
                  <a:t>between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=5 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 smtClean="0">
                    <a:solidFill>
                      <a:srgbClr val="0066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=25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and suppose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200" i="1" dirty="0" smtClean="0">
                  <a:solidFill>
                    <a:srgbClr val="0066FF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body of loop executes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2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 as,</a:t>
                </a:r>
              </a:p>
              <a:p>
                <a:pPr lvl="2"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times multiplication is already done so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=1953125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size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in the 10</a:t>
                </a:r>
                <a:r>
                  <a:rPr lang="en-US" sz="2200" baseline="30000" dirty="0" smtClean="0">
                    <a:solidFill>
                      <a:schemeClr val="tx1"/>
                    </a:solidFill>
                  </a:rPr>
                  <a:t>th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iteration will be between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err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i.e., between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solidFill>
                <a:srgbClr val="AD1457"/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blipFill>
                <a:blip r:embed="rId4"/>
                <a:stretch>
                  <a:fillRect b="-12281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57200" y="1721223"/>
            <a:ext cx="3657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 flipH="1">
            <a:off x="7530353" y="5768785"/>
            <a:ext cx="1008529" cy="376519"/>
          </a:xfrm>
          <a:prstGeom prst="wedgeRoundRectCallout">
            <a:avLst>
              <a:gd name="adj1" fmla="val -20833"/>
              <a:gd name="adj2" fmla="val -81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10-10+1</a:t>
            </a:r>
            <a:endParaRPr lang="en-US" b="1" dirty="0">
              <a:solidFill>
                <a:srgbClr val="AD1457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211238" y="5741894"/>
            <a:ext cx="510988" cy="457200"/>
            <a:chOff x="6629401" y="5715001"/>
            <a:chExt cx="510988" cy="457200"/>
          </a:xfrm>
        </p:grpSpPr>
        <p:sp>
          <p:nvSpPr>
            <p:cNvPr id="9" name="Oval Callout 8"/>
            <p:cNvSpPr/>
            <p:nvPr/>
          </p:nvSpPr>
          <p:spPr>
            <a:xfrm>
              <a:off x="6629401" y="5715001"/>
              <a:ext cx="457200" cy="457200"/>
            </a:xfrm>
            <a:prstGeom prst="wedgeEllipseCallout">
              <a:avLst>
                <a:gd name="adj1" fmla="val -4446"/>
                <a:gd name="adj2" fmla="val -7069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AD145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6295" y="5782235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D1457"/>
                  </a:solidFill>
                </a:rPr>
                <a:t>10</a:t>
              </a:r>
              <a:endParaRPr lang="en-US" b="1" dirty="0">
                <a:solidFill>
                  <a:srgbClr val="AD1457"/>
                </a:solidFill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6422312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69194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total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spent multiplying when computing an with </a:t>
                </a:r>
                <a:r>
                  <a:rPr lang="en-US" b="1" i="1" dirty="0" err="1"/>
                  <a:t>exposeq</a:t>
                </a:r>
                <a:r>
                  <a:rPr lang="en-US" dirty="0"/>
                  <a:t> is therefore,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If we use the </a:t>
                </a:r>
                <a:r>
                  <a:rPr lang="en-US" b="1" dirty="0"/>
                  <a:t>divide-and-conquer</a:t>
                </a:r>
                <a:r>
                  <a:rPr lang="en-US" dirty="0"/>
                  <a:t> multiplication algorithm, 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𝒍𝒈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72000" y="5163671"/>
            <a:ext cx="2944906" cy="497541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Suppose, we want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sz="2800" b="1" dirty="0"/>
              </a:p>
              <a:p>
                <a:r>
                  <a:rPr lang="en-US" dirty="0"/>
                  <a:t>We can write as,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2   </m:t>
                      </m:r>
                    </m:oMath>
                  </m:oMathPara>
                </a14:m>
                <a:endParaRPr lang="fr-FR" sz="2800" baseline="30000" dirty="0"/>
              </a:p>
              <a:p>
                <a:r>
                  <a:rPr lang="en-US" dirty="0"/>
                  <a:t>In general,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Algorithm </a:t>
                </a:r>
                <a:r>
                  <a:rPr lang="en-US" dirty="0"/>
                  <a:t>using </a:t>
                </a:r>
                <a:r>
                  <a:rPr lang="en-US" b="1" dirty="0"/>
                  <a:t>Divide &amp; Conquer Approach: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624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</p:spTree>
    <p:extLst>
      <p:ext uri="{BB962C8B-B14F-4D97-AF65-F5344CB8AC3E}">
        <p14:creationId xmlns:p14="http://schemas.microsoft.com/office/powerpoint/2010/main" val="38996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240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5132" y="1136466"/>
            <a:ext cx="4754880" cy="919401"/>
          </a:xfrm>
          <a:prstGeom prst="wedgeRoundRectCallout">
            <a:avLst>
              <a:gd name="adj1" fmla="val 54274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AD1457"/>
                </a:solidFill>
              </a:rPr>
              <a:t>Number </a:t>
            </a:r>
            <a:r>
              <a:rPr lang="en-US" sz="2400" dirty="0">
                <a:solidFill>
                  <a:srgbClr val="AD1457"/>
                </a:solidFill>
              </a:rPr>
              <a:t>of operations performed by the algorithm is given by,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solidFill>
                    <a:srgbClr val="AD1457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rgbClr val="002060"/>
                    </a:solidFill>
                  </a:rPr>
                  <a:t>Solving it gives,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∈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blipFill>
                <a:blip r:embed="rId3"/>
                <a:stretch>
                  <a:fillRect b="-3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83029" y="2908658"/>
            <a:ext cx="2969623" cy="919401"/>
          </a:xfrm>
          <a:prstGeom prst="wedgeRoundRectCallout">
            <a:avLst>
              <a:gd name="adj1" fmla="val 55667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Time taken by the algorithm is given by,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2423" y="3631474"/>
            <a:ext cx="3383280" cy="47026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xmlns="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xmlns="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xmlns="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35950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192453" r="-88009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92453" r="-489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289720" r="-88009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89720" r="-489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388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Method – Example </a:t>
            </a:r>
            <a:r>
              <a:rPr lang="en-US" dirty="0" smtClean="0"/>
              <a:t>2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endParaRPr lang="en-US" dirty="0" smtClean="0"/>
              </a:p>
              <a:p>
                <a:pPr algn="l"/>
                <a:r>
                  <a:rPr lang="en-US" dirty="0" smtClean="0"/>
                  <a:t>Rewrite the equation,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Now,  replace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Substitute the values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general,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Suppose if we take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09600" y="1931126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41886" y="3349295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86579" y="3673590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45943" y="2574826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blipFill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8143797" y="3376573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10635" y="6010835"/>
            <a:ext cx="3321424" cy="3496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</a:t>
            </a:r>
            <a:r>
              <a:rPr lang="en-US" dirty="0" smtClean="0"/>
              <a:t>Method 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following </a:t>
                </a:r>
                <a:r>
                  <a:rPr lang="en-US" dirty="0" smtClean="0"/>
                  <a:t>recurrences </a:t>
                </a:r>
                <a:r>
                  <a:rPr lang="en-US" dirty="0"/>
                  <a:t>using substitution method</a:t>
                </a:r>
                <a:r>
                  <a:rPr lang="en-US" dirty="0" smtClean="0"/>
                  <a:t>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 smtClean="0"/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−1) +1</m:t>
                    </m:r>
                  </m:oMath>
                </a14:m>
                <a:r>
                  <a:rPr lang="en-US" sz="2400" dirty="0"/>
                  <a:t> and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(1)= </m:t>
                    </m:r>
                    <m:r>
                      <m:rPr>
                        <m:sty m:val="p"/>
                      </m:rPr>
                      <a:rPr lang="el-GR" sz="2400" i="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sz="2400" i="0" dirty="0">
                        <a:latin typeface="Cambria Math" panose="02040503050406030204" pitchFamily="18" charset="0"/>
                      </a:rPr>
                      <m:t> (1). 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3" y="3725288"/>
            <a:ext cx="5166948" cy="23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4468</Words>
  <Application>Microsoft Office PowerPoint</Application>
  <PresentationFormat>Widescreen</PresentationFormat>
  <Paragraphs>1315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Cambria Math</vt:lpstr>
      <vt:lpstr>Consolas</vt:lpstr>
      <vt:lpstr>Calibri</vt:lpstr>
      <vt:lpstr>Times New Roman</vt:lpstr>
      <vt:lpstr>Roboto Condensed</vt:lpstr>
      <vt:lpstr>Open Sans Semibold</vt:lpstr>
      <vt:lpstr>Wingdings</vt:lpstr>
      <vt:lpstr>Segoe UI Black</vt:lpstr>
      <vt:lpstr>Open Sans</vt:lpstr>
      <vt:lpstr>Wingdings 3</vt:lpstr>
      <vt:lpstr>Roboto Condensed Light</vt:lpstr>
      <vt:lpstr>Wingdings 2</vt:lpstr>
      <vt:lpstr>Office Theme</vt:lpstr>
      <vt:lpstr>Unit-3:  Divide and Conquer Algorithms</vt:lpstr>
      <vt:lpstr>PowerPoint Presentation</vt:lpstr>
      <vt:lpstr>Recurrence Equation</vt:lpstr>
      <vt:lpstr>Introduction </vt:lpstr>
      <vt:lpstr>Methods to Solve Recurrence</vt:lpstr>
      <vt:lpstr>Substitution Method – Example 1 </vt:lpstr>
      <vt:lpstr>Substitution Method – Example 1 </vt:lpstr>
      <vt:lpstr>Substitution Method – Example 2 </vt:lpstr>
      <vt:lpstr>Substitution Method Exercises</vt:lpstr>
      <vt:lpstr>Homogeneous Recurrence </vt:lpstr>
      <vt:lpstr>Homogeneous Recurrence – Example 1 : Fibonacci Series</vt:lpstr>
      <vt:lpstr>Homogeneous Recurrence – Example 1 : Fibonacci Series</vt:lpstr>
      <vt:lpstr>Homogeneous Recurrence – Example 1 : Fibonacci Series</vt:lpstr>
      <vt:lpstr>Homogeneous Recurrence – Example 1 : Fibonacci Series</vt:lpstr>
      <vt:lpstr>Homogeneous Recurrence – Example 1 : Fibonacci Series</vt:lpstr>
      <vt:lpstr>Example 2 : Tower of Hanoi</vt:lpstr>
      <vt:lpstr>Example 2 : Tower of Hanoi</vt:lpstr>
      <vt:lpstr>Example 2 : Tower of Hanoi</vt:lpstr>
      <vt:lpstr>Homogeneous Recurrence Exercises</vt:lpstr>
      <vt:lpstr>Master Theorem </vt:lpstr>
      <vt:lpstr>Master Theorem – Example 1</vt:lpstr>
      <vt:lpstr>Master Theorem – Example 2</vt:lpstr>
      <vt:lpstr>Master Theorem – Example 3</vt:lpstr>
      <vt:lpstr>Master Theorem Exercises</vt:lpstr>
      <vt:lpstr>Recurrence Tree Method</vt:lpstr>
      <vt:lpstr>PowerPoint Presentation</vt:lpstr>
      <vt:lpstr>PowerPoint Presentation</vt:lpstr>
      <vt:lpstr>PowerPoint Presentation</vt:lpstr>
      <vt:lpstr>Recurrence Tree Method - Exercises</vt:lpstr>
      <vt:lpstr>Divide &amp; Conquer (D&amp;C) Technique</vt:lpstr>
      <vt:lpstr>Introduction </vt:lpstr>
      <vt:lpstr>D&amp;C Running Time Analysis</vt:lpstr>
      <vt:lpstr>Binary Search</vt:lpstr>
      <vt:lpstr>Introduction </vt:lpstr>
      <vt:lpstr>Binary Search Example</vt:lpstr>
      <vt:lpstr>Binary Search Example</vt:lpstr>
      <vt:lpstr>Binary Search Example</vt:lpstr>
      <vt:lpstr>Binary Search Example</vt:lpstr>
      <vt:lpstr>Binary Search – Iterative Algorithm</vt:lpstr>
      <vt:lpstr>Binary Search – Recursive Algorithm</vt:lpstr>
      <vt:lpstr>Binary Search - Analysis</vt:lpstr>
      <vt:lpstr>Binary Search – Examples</vt:lpstr>
      <vt:lpstr>Multiplying Large Integers</vt:lpstr>
      <vt:lpstr>Multiplying Large Integers – Introduction </vt:lpstr>
      <vt:lpstr>Multiplying Large Integers – Example 1 </vt:lpstr>
      <vt:lpstr>Multiplying Large Integers – Example 1 </vt:lpstr>
      <vt:lpstr>Multiplying Large Integers – Analysis </vt:lpstr>
      <vt:lpstr>Multiplying Large Integers – Example 2</vt:lpstr>
      <vt:lpstr>Merge Sort</vt:lpstr>
      <vt:lpstr>Introduction </vt:lpstr>
      <vt:lpstr>Merge Sort – Example </vt:lpstr>
      <vt:lpstr>Merge Sort – Example </vt:lpstr>
      <vt:lpstr>Merge Sort – Algorithm</vt:lpstr>
      <vt:lpstr>Merge Sort - Analysis</vt:lpstr>
      <vt:lpstr>Strassen’s Algorithm for Matrix Multiplication </vt:lpstr>
      <vt:lpstr>Matrix Multiplication</vt:lpstr>
      <vt:lpstr>Matrix Multiplication</vt:lpstr>
      <vt:lpstr>Strassen’s Algorithm for Matrix Multiplication </vt:lpstr>
      <vt:lpstr>Strassen’s Algorithm for Matrix Multiplication </vt:lpstr>
      <vt:lpstr>Strassen’s Algorithm - Analysis</vt:lpstr>
      <vt:lpstr>Quick Sort</vt:lpstr>
      <vt:lpstr>Introduction </vt:lpstr>
      <vt:lpstr>Quick Sort - Example</vt:lpstr>
      <vt:lpstr>Quick Sort - Example</vt:lpstr>
      <vt:lpstr>Quick Sort - Example</vt:lpstr>
      <vt:lpstr>Quick Sort - Example</vt:lpstr>
      <vt:lpstr>Quick Sort - Algorithm</vt:lpstr>
      <vt:lpstr>Quick Sort Algorithm – Analysis </vt:lpstr>
      <vt:lpstr>Quick Sort Algorithm – Analysis </vt:lpstr>
      <vt:lpstr>Quick Sort - Examples</vt:lpstr>
      <vt:lpstr>Exponentiation </vt:lpstr>
      <vt:lpstr>Exponentiation - Sequential </vt:lpstr>
      <vt:lpstr>Exponentiation - Sequential </vt:lpstr>
      <vt:lpstr>Exponentiation - Sequential </vt:lpstr>
      <vt:lpstr>Exponentiation – D &amp; C</vt:lpstr>
      <vt:lpstr>Exponentiation – D &amp; C</vt:lpstr>
      <vt:lpstr>Exponentiation – Summary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umesh patel</cp:lastModifiedBy>
  <cp:revision>542</cp:revision>
  <dcterms:created xsi:type="dcterms:W3CDTF">2020-05-01T05:09:15Z</dcterms:created>
  <dcterms:modified xsi:type="dcterms:W3CDTF">2021-08-14T09:17:04Z</dcterms:modified>
</cp:coreProperties>
</file>